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32" r:id="rId3"/>
    <p:sldId id="387" r:id="rId4"/>
    <p:sldId id="380" r:id="rId5"/>
    <p:sldId id="373" r:id="rId6"/>
    <p:sldId id="374" r:id="rId7"/>
    <p:sldId id="375" r:id="rId8"/>
    <p:sldId id="388" r:id="rId9"/>
    <p:sldId id="389" r:id="rId10"/>
    <p:sldId id="377" r:id="rId11"/>
    <p:sldId id="390" r:id="rId12"/>
    <p:sldId id="378" r:id="rId13"/>
    <p:sldId id="381" r:id="rId14"/>
    <p:sldId id="379" r:id="rId15"/>
    <p:sldId id="382" r:id="rId16"/>
    <p:sldId id="383" r:id="rId17"/>
    <p:sldId id="384" r:id="rId18"/>
    <p:sldId id="391" r:id="rId19"/>
    <p:sldId id="392" r:id="rId20"/>
    <p:sldId id="385" r:id="rId21"/>
    <p:sldId id="396" r:id="rId22"/>
    <p:sldId id="386" r:id="rId23"/>
    <p:sldId id="397" r:id="rId24"/>
    <p:sldId id="393" r:id="rId25"/>
    <p:sldId id="394" r:id="rId26"/>
    <p:sldId id="395" r:id="rId27"/>
    <p:sldId id="398" r:id="rId28"/>
    <p:sldId id="399" r:id="rId29"/>
    <p:sldId id="401" r:id="rId30"/>
    <p:sldId id="402" r:id="rId31"/>
    <p:sldId id="403" r:id="rId32"/>
    <p:sldId id="404" r:id="rId33"/>
    <p:sldId id="406" r:id="rId34"/>
    <p:sldId id="405" r:id="rId35"/>
    <p:sldId id="407" r:id="rId36"/>
    <p:sldId id="408" r:id="rId37"/>
    <p:sldId id="409" r:id="rId38"/>
    <p:sldId id="411" r:id="rId39"/>
    <p:sldId id="410" r:id="rId40"/>
    <p:sldId id="412" r:id="rId41"/>
    <p:sldId id="413" r:id="rId42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tin Hammarbrink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333333"/>
    <a:srgbClr val="1C1C1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1" autoAdjust="0"/>
    <p:restoredTop sz="92436" autoAdjust="0"/>
  </p:normalViewPr>
  <p:slideViewPr>
    <p:cSldViewPr>
      <p:cViewPr>
        <p:scale>
          <a:sx n="90" d="100"/>
          <a:sy n="90" d="100"/>
        </p:scale>
        <p:origin x="-2244" y="-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2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3114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B655C30-AB8A-4DDB-9D22-AA646A98BDCC}" type="datetimeFigureOut">
              <a:rPr lang="en-US"/>
              <a:pPr>
                <a:defRPr/>
              </a:pPr>
              <a:t>23-Sep-15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  <a:endParaRPr lang="en-GB" noProof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CE746D7-E10C-4C19-9B2B-549E07FA38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Platshållare för bildobjekt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15363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CFD40E-CE27-4962-9E7A-9AB651C16E26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convolving Cubemaps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Platshållare för bildobjekt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Denna känns</a:t>
            </a:r>
            <a:r>
              <a:rPr lang="en-US" baseline="0" dirty="0" smtClean="0"/>
              <a:t> för hoppningsvis igen</a:t>
            </a:r>
            <a:endParaRPr lang="en-US" dirty="0" smtClean="0"/>
          </a:p>
        </p:txBody>
      </p:sp>
      <p:sp>
        <p:nvSpPr>
          <p:cNvPr id="19459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2FFED84-39F3-42EB-BD68-29E121A0BBFC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</a:t>
            </a:r>
            <a:r>
              <a:rPr lang="sv-SE" smtClean="0"/>
              <a:t>convolving Cubemaps</a:t>
            </a:r>
            <a:endParaRPr lang="sv-SE" dirty="0" smtClean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Platshållare för bildobjekt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9459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2FFED84-39F3-42EB-BD68-29E121A0BBFC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Platshållare för bildobjekt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För tillfället BlinnPhong</a:t>
            </a:r>
          </a:p>
        </p:txBody>
      </p:sp>
      <p:sp>
        <p:nvSpPr>
          <p:cNvPr id="19459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2FFED84-39F3-42EB-BD68-29E121A0BBFC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Här använder vi just nu</a:t>
            </a:r>
            <a:r>
              <a:rPr lang="sv-SE" baseline="0" dirty="0" smtClean="0"/>
              <a:t> schmidst approximation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Oftast</a:t>
            </a:r>
            <a:r>
              <a:rPr lang="sv-SE" baseline="0" dirty="0" smtClean="0"/>
              <a:t> är /4*NdotL*NdotV inbakat där vi har geometry funktionen.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M används för det mesta för roughness utanför blinn Phong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Tool for convolving Cubemaps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E746D7-E10C-4C19-9B2B-549E07FA381B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53F6F-D3D6-47FB-97B5-D12CD0FC63A2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C0727-97C2-4CEC-808E-C8E2C1FECBA6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F2C24-2CBF-4D89-B610-32D2B7298AF9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20A08-4185-4C70-97DD-CFD9A7A9200A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E0158E-B682-4825-A282-C17FCB7A6535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2E129-3178-4C9C-B44F-6E8360062BB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2A413-CD3A-4FB7-94F4-37E9D8FECF60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23FF9-1411-4432-A19F-31BB4990777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C67CA-60A2-4D60-97AB-F4A615261290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1F970-229E-4612-8337-2491C398027D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043BB-BC0B-4C1C-A647-9817F780C822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78C41-930D-4075-9B56-4604CC00098D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0E0A3-1689-4D4C-8923-F5A214686BCD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3A4FA-26C9-4E8E-A617-DB4C7D88F823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04E6A-5E64-48CA-9734-8D63F6F631E8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4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07B58-8F06-4E47-B991-092F21C5542B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870A4-09FC-4ABB-97B7-4F568BB2D7B2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3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45FFDC-23B3-4640-B242-3EE7E251C6D4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87D1F-65B0-4175-9910-E473D2C48AD1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DB5A6-F06C-4F08-8A19-D69F58E75141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v-SE" noProof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02B9D-6F49-4C53-9E3C-89C283026946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B6760-C58C-4BD1-9FBD-F88DFBFD9431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tshållare för rubrik 1"/>
          <p:cNvSpPr>
            <a:spLocks noGrp="1"/>
          </p:cNvSpPr>
          <p:nvPr>
            <p:ph type="title"/>
          </p:nvPr>
        </p:nvSpPr>
        <p:spPr bwMode="auto">
          <a:xfrm>
            <a:off x="785813" y="0"/>
            <a:ext cx="8358187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Slide-topic</a:t>
            </a:r>
          </a:p>
        </p:txBody>
      </p:sp>
      <p:sp>
        <p:nvSpPr>
          <p:cNvPr id="1027" name="Platshållare för text 2"/>
          <p:cNvSpPr>
            <a:spLocks noGrp="1"/>
          </p:cNvSpPr>
          <p:nvPr>
            <p:ph type="body" idx="1"/>
          </p:nvPr>
        </p:nvSpPr>
        <p:spPr bwMode="auto">
          <a:xfrm>
            <a:off x="214313" y="785813"/>
            <a:ext cx="8715375" cy="578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214313" y="6572250"/>
            <a:ext cx="17145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6D80886-1C0D-47C3-8A69-CBC8A4540C60}" type="datetimeFigureOut">
              <a:rPr lang="sv-SE"/>
              <a:pPr>
                <a:defRPr/>
              </a:pPr>
              <a:t>2015-09-23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2173288" y="6572250"/>
            <a:ext cx="232727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4714875" y="6572250"/>
            <a:ext cx="17145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B8CAC7A-C80B-480C-832B-4ECEE0542A35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rgbClr val="4D4D4D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elfshadow.com/publications/s2013-shading-course/karis/s2013_pbs_epic_notes_v2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derrubrik 10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sv-SE" dirty="0" smtClean="0"/>
          </a:p>
        </p:txBody>
      </p:sp>
      <p:sp>
        <p:nvSpPr>
          <p:cNvPr id="14338" name="Rubrik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sz="4400" dirty="0" smtClean="0"/>
              <a:t>GGX &amp; AreaLights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3" y="1124744"/>
            <a:ext cx="5517505" cy="199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GGX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800" dirty="0" smtClean="0"/>
              <a:t>GGX D (Includes normalization)</a:t>
            </a:r>
          </a:p>
          <a:p>
            <a:endParaRPr lang="sv-SE" sz="2800" dirty="0" smtClean="0"/>
          </a:p>
          <a:p>
            <a:endParaRPr lang="sv-SE" sz="2800" dirty="0" smtClean="0"/>
          </a:p>
          <a:p>
            <a:endParaRPr lang="sv-SE" sz="2800" dirty="0" smtClean="0"/>
          </a:p>
          <a:p>
            <a:endParaRPr lang="sv-SE" sz="2800" dirty="0" smtClean="0"/>
          </a:p>
          <a:p>
            <a:r>
              <a:rPr lang="sv-SE" sz="2800" dirty="0" smtClean="0"/>
              <a:t>GGX normalization factor</a:t>
            </a:r>
          </a:p>
          <a:p>
            <a:endParaRPr lang="sv-SE" sz="2800" dirty="0" smtClean="0"/>
          </a:p>
          <a:p>
            <a:endParaRPr lang="sv-SE" sz="2800" dirty="0" smtClean="0"/>
          </a:p>
          <a:p>
            <a:endParaRPr lang="sv-S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415082"/>
            <a:ext cx="1872208" cy="168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GGX Source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764704"/>
            <a:ext cx="8715375" cy="5786437"/>
          </a:xfrm>
        </p:spPr>
        <p:txBody>
          <a:bodyPr/>
          <a:lstStyle/>
          <a:p>
            <a:endParaRPr lang="sv-SE" sz="2800" dirty="0" smtClean="0"/>
          </a:p>
          <a:p>
            <a:pPr>
              <a:buNone/>
            </a:pPr>
            <a:r>
              <a:rPr lang="sv-SE" sz="2800" dirty="0" smtClean="0"/>
              <a:t>float D_GGX(float HdotN,float Roughness)</a:t>
            </a:r>
          </a:p>
          <a:p>
            <a:pPr>
              <a:buNone/>
            </a:pPr>
            <a:r>
              <a:rPr lang="sv-SE" sz="2800" dirty="0" smtClean="0"/>
              <a:t>{</a:t>
            </a:r>
          </a:p>
          <a:p>
            <a:pPr>
              <a:buNone/>
            </a:pPr>
            <a:r>
              <a:rPr lang="sv-SE" sz="2800" dirty="0" smtClean="0"/>
              <a:t>	float m=Roughness*Roughness;</a:t>
            </a:r>
          </a:p>
          <a:p>
            <a:pPr>
              <a:buNone/>
            </a:pPr>
            <a:r>
              <a:rPr lang="sv-SE" sz="2800" dirty="0" smtClean="0"/>
              <a:t>	float m2=m*m;</a:t>
            </a:r>
          </a:p>
          <a:p>
            <a:pPr>
              <a:buNone/>
            </a:pPr>
            <a:r>
              <a:rPr lang="sv-SE" sz="2800" dirty="0" smtClean="0"/>
              <a:t>	float Denominator=HdotN*HdotN*(m2-1)+1;</a:t>
            </a:r>
          </a:p>
          <a:p>
            <a:pPr>
              <a:buNone/>
            </a:pPr>
            <a:r>
              <a:rPr lang="sv-SE" sz="2800" dirty="0" smtClean="0"/>
              <a:t>	float D=m2/(3.14159*Denominator*Denominator);</a:t>
            </a:r>
          </a:p>
          <a:p>
            <a:pPr>
              <a:buNone/>
            </a:pPr>
            <a:r>
              <a:rPr lang="sv-SE" sz="2800" dirty="0" smtClean="0"/>
              <a:t>	return(D);</a:t>
            </a:r>
          </a:p>
          <a:p>
            <a:pPr>
              <a:buNone/>
            </a:pPr>
            <a:r>
              <a:rPr lang="sv-SE" sz="2800" dirty="0" smtClean="0"/>
              <a:t>}</a:t>
            </a:r>
            <a:endParaRPr lang="sv-SE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636912"/>
            <a:ext cx="5400402" cy="1752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Geometry Functions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>
                <a:latin typeface="Calibri Light" pitchFamily="34" charset="0"/>
              </a:rPr>
              <a:t>Shlick model adjusted with m/2 to fit the smith model </a:t>
            </a:r>
            <a:r>
              <a:rPr lang="sv-SE" sz="2400" dirty="0" smtClean="0">
                <a:latin typeface="Calibri Light" pitchFamily="34" charset="0"/>
                <a:sym typeface="Wingdings" pitchFamily="2" charset="2"/>
              </a:rPr>
              <a:t></a:t>
            </a:r>
          </a:p>
          <a:p>
            <a:endParaRPr lang="sv-SE" sz="2400" dirty="0" smtClean="0">
              <a:latin typeface="Calibri Light" pitchFamily="34" charset="0"/>
            </a:endParaRPr>
          </a:p>
          <a:p>
            <a:endParaRPr lang="sv-SE" sz="2800" dirty="0" smtClean="0"/>
          </a:p>
          <a:p>
            <a:endParaRPr lang="sv-SE" sz="28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4437112"/>
            <a:ext cx="5616624" cy="1087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1484784"/>
            <a:ext cx="2016224" cy="148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Visibility function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800" dirty="0" smtClean="0"/>
              <a:t>To convert to visibility add in the division with</a:t>
            </a:r>
          </a:p>
          <a:p>
            <a:endParaRPr lang="sv-SE" sz="2800" dirty="0" smtClean="0"/>
          </a:p>
          <a:p>
            <a:endParaRPr lang="sv-SE" sz="2800" dirty="0" smtClean="0"/>
          </a:p>
          <a:p>
            <a:r>
              <a:rPr lang="sv-SE" sz="2800" dirty="0" smtClean="0"/>
              <a:t>Gives</a:t>
            </a:r>
          </a:p>
          <a:p>
            <a:endParaRPr lang="sv-SE" sz="2800" dirty="0" smtClean="0"/>
          </a:p>
          <a:p>
            <a:endParaRPr lang="sv-SE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340768"/>
            <a:ext cx="3168352" cy="933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7" y="2204864"/>
            <a:ext cx="5400600" cy="2106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221088"/>
            <a:ext cx="6676653" cy="1050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Visibillity Source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v-SE" sz="2400" dirty="0" smtClean="0"/>
          </a:p>
          <a:p>
            <a:pPr>
              <a:buNone/>
            </a:pPr>
            <a:endParaRPr lang="sv-SE" sz="2400" dirty="0" smtClean="0"/>
          </a:p>
          <a:p>
            <a:pPr>
              <a:buNone/>
            </a:pPr>
            <a:r>
              <a:rPr lang="sv-SE" sz="2400" dirty="0" smtClean="0"/>
              <a:t>float V_SchlickforGGX(float Roughness,float NdotV,float NdotL)</a:t>
            </a:r>
          </a:p>
          <a:p>
            <a:pPr>
              <a:buNone/>
            </a:pPr>
            <a:r>
              <a:rPr lang="sv-SE" sz="2400" dirty="0" smtClean="0"/>
              <a:t>{</a:t>
            </a:r>
          </a:p>
          <a:p>
            <a:pPr>
              <a:buNone/>
            </a:pPr>
            <a:r>
              <a:rPr lang="sv-SE" sz="2400" dirty="0" smtClean="0"/>
              <a:t>	float k= Roughness*Roughness*0.5f;</a:t>
            </a:r>
          </a:p>
          <a:p>
            <a:pPr>
              <a:buNone/>
            </a:pPr>
            <a:r>
              <a:rPr lang="sv-SE" sz="2400" dirty="0" smtClean="0"/>
              <a:t>	float G1V=NdotV*(1-k)+k;</a:t>
            </a:r>
          </a:p>
          <a:p>
            <a:pPr>
              <a:buNone/>
            </a:pPr>
            <a:r>
              <a:rPr lang="sv-SE" sz="2400" dirty="0" smtClean="0"/>
              <a:t>	float G1L=NdotL*(1-k)+k;</a:t>
            </a:r>
          </a:p>
          <a:p>
            <a:pPr>
              <a:buNone/>
            </a:pPr>
            <a:r>
              <a:rPr lang="en-US" sz="2400" dirty="0" smtClean="0"/>
              <a:t>	return(0.25/(G1V*G1L)); </a:t>
            </a:r>
          </a:p>
          <a:p>
            <a:pPr>
              <a:buNone/>
            </a:pPr>
            <a:r>
              <a:rPr lang="sv-SE" sz="2400" dirty="0" smtClean="0"/>
              <a:t>}.</a:t>
            </a:r>
          </a:p>
          <a:p>
            <a:endParaRPr lang="sv-SE" sz="2400" dirty="0" smtClean="0"/>
          </a:p>
          <a:p>
            <a:endParaRPr lang="sv-SE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Extras PI and hotness remapping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Booth diffuse and specular needs to be divided by PI to be correct</a:t>
            </a:r>
          </a:p>
          <a:p>
            <a:r>
              <a:rPr lang="sv-SE" sz="2400" dirty="0" smtClean="0"/>
              <a:t>This is often ignored in earlier game engines because removing it means a lightsurce with itnensity 1 recreated the basic texture.</a:t>
            </a:r>
          </a:p>
          <a:p>
            <a:r>
              <a:rPr lang="sv-SE" sz="2400" dirty="0" smtClean="0"/>
              <a:t>This is now meaningless in a HDR world.</a:t>
            </a:r>
          </a:p>
          <a:p>
            <a:endParaRPr lang="sv-SE" sz="2400" dirty="0" smtClean="0"/>
          </a:p>
          <a:p>
            <a:r>
              <a:rPr lang="sv-SE" sz="2400" dirty="0" smtClean="0"/>
              <a:t>For visibility instead of using roughness use (roughness+1)/2</a:t>
            </a:r>
          </a:p>
          <a:p>
            <a:endParaRPr lang="sv-SE" sz="2400" dirty="0" smtClean="0"/>
          </a:p>
          <a:p>
            <a:endParaRPr lang="sv-SE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Metalness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Unreal Engine/ Frostbite 3 etc has removed the specular map and instead replaced it with a metalness value.</a:t>
            </a:r>
          </a:p>
          <a:p>
            <a:endParaRPr lang="sv-SE" sz="2400" dirty="0" smtClean="0"/>
          </a:p>
          <a:p>
            <a:endParaRPr lang="sv-SE" sz="2400" dirty="0" smtClean="0"/>
          </a:p>
          <a:p>
            <a:endParaRPr lang="sv-SE" sz="2400" dirty="0" smtClean="0"/>
          </a:p>
          <a:p>
            <a:r>
              <a:rPr lang="sv-SE" sz="2400" dirty="0" smtClean="0"/>
              <a:t>This is just a preprocessing step to the shader however</a:t>
            </a:r>
          </a:p>
          <a:p>
            <a:endParaRPr lang="sv-SE" sz="2400" dirty="0" smtClean="0"/>
          </a:p>
          <a:p>
            <a:pPr>
              <a:buNone/>
            </a:pPr>
            <a:r>
              <a:rPr lang="sv-SE" sz="2000" dirty="0" smtClean="0"/>
              <a:t>	float4 substance=(0.04-0.04*metalness)+diffuseTexture*metalness;</a:t>
            </a:r>
          </a:p>
          <a:p>
            <a:pPr>
              <a:buNone/>
            </a:pPr>
            <a:r>
              <a:rPr lang="sv-SE" sz="2000" dirty="0" smtClean="0"/>
              <a:t>	float4 diffuseColor=diffuseTexture - diffuseTexture*metalness;</a:t>
            </a:r>
          </a:p>
          <a:p>
            <a:endParaRPr lang="sv-SE" sz="2400" dirty="0" smtClean="0"/>
          </a:p>
          <a:p>
            <a:endParaRPr lang="sv-SE" sz="2400" dirty="0"/>
          </a:p>
        </p:txBody>
      </p:sp>
      <p:pic>
        <p:nvPicPr>
          <p:cNvPr id="4" name="Picture 4" descr="D:\Build\UE4\PearlGame\Saved\Screenshots\Windows\metal roughness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651939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IBL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Major deal for all modern game Engines</a:t>
            </a:r>
          </a:p>
          <a:p>
            <a:endParaRPr lang="sv-SE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762952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Pre convolved mipmaps to match roughness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Black ops (Cubemap Gen)</a:t>
            </a:r>
          </a:p>
          <a:p>
            <a:pPr lvl="1"/>
            <a:r>
              <a:rPr lang="sv-SE" sz="2000" dirty="0" smtClean="0"/>
              <a:t>Just a Cos filter</a:t>
            </a:r>
          </a:p>
          <a:p>
            <a:endParaRPr lang="sv-SE" sz="2400" dirty="0" smtClean="0"/>
          </a:p>
          <a:p>
            <a:endParaRPr lang="sv-SE" sz="2400" dirty="0" smtClean="0"/>
          </a:p>
          <a:p>
            <a:endParaRPr lang="sv-SE" sz="2400" dirty="0" smtClean="0"/>
          </a:p>
          <a:p>
            <a:r>
              <a:rPr lang="sv-SE" sz="2400" dirty="0" smtClean="0"/>
              <a:t>Black Ops II (Physicaly base cube map gen)</a:t>
            </a:r>
          </a:p>
          <a:p>
            <a:pPr lvl="1"/>
            <a:r>
              <a:rPr lang="sv-SE" sz="2000" dirty="0" smtClean="0"/>
              <a:t>Uses Phong distribution Cos^Roughness</a:t>
            </a:r>
          </a:p>
          <a:p>
            <a:pPr lvl="1"/>
            <a:endParaRPr lang="sv-SE" sz="2000" dirty="0" smtClean="0"/>
          </a:p>
          <a:p>
            <a:pPr lvl="1"/>
            <a:endParaRPr lang="sv-SE" sz="2000" dirty="0" smtClean="0"/>
          </a:p>
          <a:p>
            <a:pPr lvl="1"/>
            <a:endParaRPr lang="sv-SE" sz="2000" dirty="0" smtClean="0"/>
          </a:p>
          <a:p>
            <a:pPr lvl="1"/>
            <a:endParaRPr lang="sv-SE" sz="2000" dirty="0" smtClean="0"/>
          </a:p>
          <a:p>
            <a:pPr lvl="1"/>
            <a:r>
              <a:rPr lang="sv-SE" sz="2000" dirty="0" smtClean="0"/>
              <a:t>Better. Works well for Blinn </a:t>
            </a:r>
            <a:r>
              <a:rPr lang="sv-SE" sz="2000" dirty="0" smtClean="0"/>
              <a:t>Phong </a:t>
            </a:r>
            <a:r>
              <a:rPr lang="sv-SE" sz="2000" dirty="0" smtClean="0"/>
              <a:t>despite being based on Phong and not Blinn Phong.</a:t>
            </a:r>
          </a:p>
          <a:p>
            <a:endParaRPr lang="sv-SE" sz="24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700808"/>
            <a:ext cx="844044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789040"/>
            <a:ext cx="890111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Old</a:t>
            </a:r>
            <a:endParaRPr lang="sv-SE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1600" y="1772816"/>
            <a:ext cx="7315200" cy="4114800"/>
          </a:xfrm>
          <a:prstGeom prst="rect">
            <a:avLst/>
          </a:prstGeom>
        </p:spPr>
      </p:pic>
      <p:sp>
        <p:nvSpPr>
          <p:cNvPr id="8" name="Platshållare för innehåll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Observe desync between specular highlight and reflection</a:t>
            </a:r>
            <a:endParaRPr lang="sv-S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Physically based Basics – MicroFacet BRDF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890111"/>
            <a:ext cx="8715375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IBL GGX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Needs to generate GGX convolved cubemaps</a:t>
            </a:r>
          </a:p>
          <a:p>
            <a:endParaRPr lang="sv-SE" sz="24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49903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/>
                </a:solidFill>
              </a:rPr>
              <a:t>Epic solves fresnel with lookup table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Needs to generate GGX convolved cubemaps</a:t>
            </a:r>
          </a:p>
          <a:p>
            <a:endParaRPr lang="sv-SE" sz="24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V="1">
            <a:off x="3769095" y="1714813"/>
            <a:ext cx="1594590" cy="1600474"/>
          </a:xfrm>
          <a:prstGeom prst="rect">
            <a:avLst/>
          </a:prstGeom>
        </p:spPr>
      </p:pic>
      <p:sp>
        <p:nvSpPr>
          <p:cNvPr id="6" name="Rectangle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97830" y="3319538"/>
            <a:ext cx="2737120" cy="338554"/>
          </a:xfrm>
          <a:prstGeom prst="rect">
            <a:avLst/>
          </a:prstGeom>
          <a:blipFill rotWithShape="1">
            <a:blip r:embed="rId3" cstate="print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1975" y="2308364"/>
            <a:ext cx="2737120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Roughness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IBL GGX LYS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We solve same problem with</a:t>
            </a:r>
          </a:p>
          <a:p>
            <a:pPr>
              <a:buNone/>
            </a:pPr>
            <a:r>
              <a:rPr lang="sv-SE" dirty="0" smtClean="0"/>
              <a:t>      a special fresnel term</a:t>
            </a:r>
          </a:p>
          <a:p>
            <a:pPr>
              <a:buNone/>
            </a:pPr>
            <a:endParaRPr lang="sv-SE" dirty="0" smtClean="0"/>
          </a:p>
          <a:p>
            <a:pPr>
              <a:buNone/>
            </a:pPr>
            <a:endParaRPr lang="sv-SE" dirty="0" smtClean="0"/>
          </a:p>
          <a:p>
            <a:pPr>
              <a:buNone/>
            </a:pPr>
            <a:endParaRPr lang="sv-SE" dirty="0" smtClean="0"/>
          </a:p>
          <a:p>
            <a:pPr>
              <a:buNone/>
            </a:pPr>
            <a:endParaRPr lang="sv-SE" dirty="0" smtClean="0"/>
          </a:p>
          <a:p>
            <a:pPr>
              <a:buNone/>
            </a:pPr>
            <a:r>
              <a:rPr lang="sv-SE" dirty="0" smtClean="0"/>
              <a:t>Not as accurate, but simple to </a:t>
            </a:r>
          </a:p>
          <a:p>
            <a:pPr>
              <a:buNone/>
            </a:pPr>
            <a:r>
              <a:rPr lang="sv-SE" dirty="0" smtClean="0"/>
              <a:t>Implement.</a:t>
            </a:r>
          </a:p>
          <a:p>
            <a:pPr>
              <a:buNone/>
            </a:pPr>
            <a:r>
              <a:rPr lang="sv-SE" dirty="0" smtClean="0"/>
              <a:t>With ggx g is inverse roughnes and use 6-5 instead</a:t>
            </a:r>
          </a:p>
          <a:p>
            <a:pPr>
              <a:buNone/>
            </a:pPr>
            <a:endParaRPr lang="sv-SE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1196752"/>
            <a:ext cx="28067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683568" y="2348880"/>
          <a:ext cx="4699000" cy="1104900"/>
        </p:xfrm>
        <a:graphic>
          <a:graphicData uri="http://schemas.openxmlformats.org/presentationml/2006/ole">
            <p:oleObj spid="_x0000_s6148" name="Equation" r:id="rId5" imgW="1892520" imgH="429480" progId="Equation.3">
              <p:embed/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IBL GGX LYS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836712"/>
            <a:ext cx="86868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IBL GGX LYS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400" dirty="0" smtClean="0"/>
              <a:t>Has weird mipmap curve that is unlike Unreal engine and other engines</a:t>
            </a:r>
          </a:p>
          <a:p>
            <a:r>
              <a:rPr lang="sv-SE" sz="2400" dirty="0" smtClean="0"/>
              <a:t>But can do GGX convulsion.</a:t>
            </a:r>
          </a:p>
          <a:p>
            <a:r>
              <a:rPr lang="sv-SE" sz="2400" dirty="0" smtClean="0"/>
              <a:t>Slightely incorrect as it depends on specular power which GGX doesnt have.</a:t>
            </a:r>
          </a:p>
          <a:p>
            <a:r>
              <a:rPr lang="sv-SE" sz="2400" dirty="0" smtClean="0"/>
              <a:t>We just need to transelate.</a:t>
            </a:r>
          </a:p>
          <a:p>
            <a:endParaRPr lang="sv-SE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IBL GGX LYS Base code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800" dirty="0" smtClean="0"/>
              <a:t>const float k0 = 0.00098, k1 = 0.9921;</a:t>
            </a:r>
          </a:p>
          <a:p>
            <a:pPr>
              <a:buNone/>
            </a:pPr>
            <a:r>
              <a:rPr lang="en-US" sz="1800" dirty="0" smtClean="0"/>
              <a:t>const float fakeLysMaxSpecularPower=(2.0/(0.0014f*0.0014f))-2.0;</a:t>
            </a:r>
          </a:p>
          <a:p>
            <a:pPr>
              <a:buNone/>
            </a:pPr>
            <a:r>
              <a:rPr lang="en-US" sz="1800" dirty="0" smtClean="0"/>
              <a:t>// pass this as a constant for optimization</a:t>
            </a:r>
          </a:p>
          <a:p>
            <a:pPr>
              <a:buNone/>
            </a:pPr>
            <a:r>
              <a:rPr lang="en-US" sz="1800" dirty="0" smtClean="0"/>
              <a:t>uniform float g_fMaxT = ( exp2(-10.0/sqrt( (2.0/(0.0014f*0.0014f))-2.0 )) - 0.00098)/0.9921;</a:t>
            </a:r>
          </a:p>
          <a:p>
            <a:pPr>
              <a:buNone/>
            </a:pPr>
            <a:endParaRPr lang="sv-SE" sz="1800" dirty="0" smtClean="0"/>
          </a:p>
          <a:p>
            <a:pPr>
              <a:buNone/>
            </a:pPr>
            <a:r>
              <a:rPr lang="sv-SE" sz="1800" dirty="0" smtClean="0"/>
              <a:t>float GetSpecPowToMip(float fSpecPow, int nMips)</a:t>
            </a:r>
          </a:p>
          <a:p>
            <a:pPr>
              <a:buNone/>
            </a:pPr>
            <a:r>
              <a:rPr lang="sv-SE" sz="1800" dirty="0" smtClean="0"/>
              <a:t>{</a:t>
            </a:r>
          </a:p>
          <a:p>
            <a:pPr>
              <a:buNone/>
            </a:pPr>
            <a:r>
              <a:rPr lang="en-US" sz="1800" dirty="0" smtClean="0"/>
              <a:t>   // Default curve - Inverse of TB2 curve with adjusted constants</a:t>
            </a:r>
          </a:p>
          <a:p>
            <a:pPr>
              <a:buNone/>
            </a:pPr>
            <a:r>
              <a:rPr lang="sv-SE" sz="1800" dirty="0" smtClean="0"/>
              <a:t>   float fSmulMaxT = ( exp2(-10.0/sqrt( fSpecPow )) - k0)/k1;</a:t>
            </a:r>
          </a:p>
          <a:p>
            <a:pPr>
              <a:buNone/>
            </a:pPr>
            <a:endParaRPr lang="sv-SE" sz="1800" dirty="0" smtClean="0"/>
          </a:p>
          <a:p>
            <a:pPr>
              <a:buNone/>
            </a:pPr>
            <a:r>
              <a:rPr lang="sv-SE" sz="1800" dirty="0" smtClean="0"/>
              <a:t>   return float(nMips-1-0)*(1.0 - clamp( fSmulMaxT/g_fMaxT, 0.0, 1.0 ));</a:t>
            </a:r>
          </a:p>
          <a:p>
            <a:pPr>
              <a:buNone/>
            </a:pPr>
            <a:r>
              <a:rPr lang="sv-SE" sz="1800" dirty="0" smtClean="0"/>
              <a:t>}</a:t>
            </a:r>
          </a:p>
          <a:p>
            <a:pPr>
              <a:buNone/>
            </a:pPr>
            <a:r>
              <a:rPr lang="en-US" sz="1800" dirty="0" smtClean="0"/>
              <a:t>float RoughToSPow(float fRoughness) // convert to specular power</a:t>
            </a:r>
          </a:p>
          <a:p>
            <a:pPr>
              <a:buNone/>
            </a:pPr>
            <a:r>
              <a:rPr lang="sv-SE" sz="1800" dirty="0" smtClean="0"/>
              <a:t>{</a:t>
            </a:r>
          </a:p>
          <a:p>
            <a:pPr>
              <a:buNone/>
            </a:pPr>
            <a:r>
              <a:rPr lang="sv-SE" sz="1800" dirty="0" smtClean="0"/>
              <a:t>   return (2.0/(fRoughness*fRoughness))-2.0;</a:t>
            </a:r>
          </a:p>
          <a:p>
            <a:pPr>
              <a:buNone/>
            </a:pPr>
            <a:r>
              <a:rPr lang="sv-SE" sz="1800" dirty="0" smtClean="0"/>
              <a:t>}</a:t>
            </a:r>
          </a:p>
          <a:p>
            <a:pPr>
              <a:buNone/>
            </a:pPr>
            <a:endParaRPr lang="sv-SE" sz="1800" dirty="0" smtClean="0"/>
          </a:p>
          <a:p>
            <a:pPr>
              <a:buNone/>
            </a:pPr>
            <a:endParaRPr lang="sv-SE" sz="1800" dirty="0" smtClean="0"/>
          </a:p>
          <a:p>
            <a:endParaRPr lang="sv-SE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IBL GGX LYS lookup code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sz="1800" dirty="0" smtClean="0"/>
              <a:t>float fakeLysSpecularPower=RoughToSPow(orgRoughness);</a:t>
            </a:r>
          </a:p>
          <a:p>
            <a:pPr>
              <a:buNone/>
            </a:pPr>
            <a:r>
              <a:rPr lang="sv-SE" sz="1800" dirty="0" smtClean="0"/>
              <a:t>float lysMipMap=GetSpecPowToMip(fakeLysSpecularPower,10);</a:t>
            </a:r>
          </a:p>
          <a:p>
            <a:pPr>
              <a:buNone/>
            </a:pPr>
            <a:r>
              <a:rPr lang="sv-SE" sz="1800" dirty="0" smtClean="0"/>
              <a:t>lightColor+=cubeTexture.SampleLevel(sampleLinear,reflectionVector,lysMipMap)*AO</a:t>
            </a:r>
          </a:p>
          <a:p>
            <a:pPr>
              <a:buNone/>
            </a:pPr>
            <a:r>
              <a:rPr lang="sv-SE" sz="1800" dirty="0" smtClean="0"/>
              <a:t>		*reflectionFresnel;</a:t>
            </a:r>
          </a:p>
          <a:p>
            <a:pPr>
              <a:buNone/>
            </a:pPr>
            <a:endParaRPr lang="sv-SE" sz="1800" dirty="0" smtClean="0"/>
          </a:p>
          <a:p>
            <a:pPr>
              <a:buNone/>
            </a:pPr>
            <a:endParaRPr lang="sv-SE" sz="1800" dirty="0" smtClean="0"/>
          </a:p>
          <a:p>
            <a:endParaRPr lang="sv-SE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Area Lights Why ?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v-SE" sz="1800" dirty="0" smtClean="0"/>
          </a:p>
          <a:p>
            <a:pPr>
              <a:buNone/>
            </a:pPr>
            <a:endParaRPr lang="sv-SE" sz="1800" dirty="0" smtClean="0"/>
          </a:p>
          <a:p>
            <a:endParaRPr lang="sv-SE" sz="2400" dirty="0"/>
          </a:p>
        </p:txBody>
      </p:sp>
      <p:sp>
        <p:nvSpPr>
          <p:cNvPr id="4" name="Rectangle 9"/>
          <p:cNvSpPr/>
          <p:nvPr/>
        </p:nvSpPr>
        <p:spPr>
          <a:xfrm>
            <a:off x="0" y="1196752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821252"/>
            <a:ext cx="4540332" cy="43091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4938" y="1330102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</a:rPr>
              <a:t>Reference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554187" y="1809922"/>
            <a:ext cx="4589813" cy="4309152"/>
          </a:xfrm>
          <a:prstGeom prst="rect">
            <a:avLst/>
          </a:prstGeom>
        </p:spPr>
      </p:pic>
      <p:cxnSp>
        <p:nvCxnSpPr>
          <p:cNvPr id="9" name="Straight Connector 2"/>
          <p:cNvCxnSpPr/>
          <p:nvPr/>
        </p:nvCxnSpPr>
        <p:spPr>
          <a:xfrm flipH="1">
            <a:off x="4540332" y="1412776"/>
            <a:ext cx="13856" cy="430915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5210793" y="1330102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Representative </a:t>
            </a:r>
            <a:r>
              <a:rPr lang="en-US" sz="3200" dirty="0" smtClean="0">
                <a:solidFill>
                  <a:schemeClr val="bg1"/>
                </a:solidFill>
              </a:rPr>
              <a:t>point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Not reflection just specular !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v-SE" sz="1800" dirty="0" smtClean="0"/>
          </a:p>
          <a:p>
            <a:pPr>
              <a:buNone/>
            </a:pPr>
            <a:endParaRPr lang="sv-SE" sz="1800" dirty="0" smtClean="0"/>
          </a:p>
          <a:p>
            <a:endParaRPr lang="sv-SE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4938" y="932955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</a:rPr>
              <a:t>Reference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10793" y="932955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>
                    <a:lumMod val="85000"/>
                  </a:schemeClr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Representative </a:t>
            </a:r>
            <a:r>
              <a:rPr lang="en-US" sz="3200" dirty="0" smtClean="0">
                <a:solidFill>
                  <a:schemeClr val="bg1"/>
                </a:solidFill>
              </a:rPr>
              <a:t>point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16582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/>
                </a:solidFill>
              </a:rPr>
              <a:t>Mer naturliga ljus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v-SE" sz="1800" dirty="0" smtClean="0"/>
          </a:p>
          <a:p>
            <a:endParaRPr lang="sv-SE" sz="2400" dirty="0"/>
          </a:p>
        </p:txBody>
      </p:sp>
      <p:sp>
        <p:nvSpPr>
          <p:cNvPr id="146" name="Title 1"/>
          <p:cNvSpPr txBox="1">
            <a:spLocks/>
          </p:cNvSpPr>
          <p:nvPr/>
        </p:nvSpPr>
        <p:spPr bwMode="auto">
          <a:xfrm>
            <a:off x="491822" y="1052736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Lighting – 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Analytical Lights</a:t>
            </a:r>
            <a:endParaRPr kumimoji="0" lang="sv-SE" sz="32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7" name="Content Placeholder 51"/>
          <p:cNvSpPr txBox="1">
            <a:spLocks/>
          </p:cNvSpPr>
          <p:nvPr/>
        </p:nvSpPr>
        <p:spPr bwMode="auto">
          <a:xfrm>
            <a:off x="491822" y="2046908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Area</a:t>
            </a: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lights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8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6" t="11126" r="13118" b="58750"/>
          <a:stretch/>
        </p:blipFill>
        <p:spPr>
          <a:xfrm>
            <a:off x="4657422" y="4440857"/>
            <a:ext cx="4546600" cy="1549400"/>
          </a:xfrm>
          <a:prstGeom prst="rect">
            <a:avLst/>
          </a:prstGeom>
        </p:spPr>
      </p:pic>
      <p:pic>
        <p:nvPicPr>
          <p:cNvPr id="149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027" r="11655" b="58602"/>
          <a:stretch/>
        </p:blipFill>
        <p:spPr>
          <a:xfrm>
            <a:off x="34622" y="4440857"/>
            <a:ext cx="4622800" cy="1562100"/>
          </a:xfrm>
          <a:prstGeom prst="rect">
            <a:avLst/>
          </a:prstGeom>
        </p:spPr>
      </p:pic>
      <p:cxnSp>
        <p:nvCxnSpPr>
          <p:cNvPr id="150" name="Straight Arrow Connector 7"/>
          <p:cNvCxnSpPr/>
          <p:nvPr/>
        </p:nvCxnSpPr>
        <p:spPr>
          <a:xfrm flipV="1">
            <a:off x="2206322" y="4843972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9"/>
          <p:cNvCxnSpPr/>
          <p:nvPr/>
        </p:nvCxnSpPr>
        <p:spPr>
          <a:xfrm flipV="1">
            <a:off x="2492211" y="5177456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0"/>
          <p:cNvCxnSpPr/>
          <p:nvPr/>
        </p:nvCxnSpPr>
        <p:spPr>
          <a:xfrm flipV="1">
            <a:off x="2850777" y="5476702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"/>
          <p:cNvCxnSpPr/>
          <p:nvPr/>
        </p:nvCxnSpPr>
        <p:spPr>
          <a:xfrm flipV="1">
            <a:off x="7067456" y="4878209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2"/>
          <p:cNvCxnSpPr/>
          <p:nvPr/>
        </p:nvCxnSpPr>
        <p:spPr>
          <a:xfrm flipV="1">
            <a:off x="7353345" y="5211693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3"/>
          <p:cNvCxnSpPr/>
          <p:nvPr/>
        </p:nvCxnSpPr>
        <p:spPr>
          <a:xfrm flipV="1">
            <a:off x="7711911" y="5510939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8"/>
          <p:cNvSpPr/>
          <p:nvPr/>
        </p:nvSpPr>
        <p:spPr>
          <a:xfrm>
            <a:off x="5249242" y="5086014"/>
            <a:ext cx="1051560" cy="189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7" name="Rectangle 15"/>
          <p:cNvSpPr/>
          <p:nvPr/>
        </p:nvSpPr>
        <p:spPr>
          <a:xfrm>
            <a:off x="604713" y="5096919"/>
            <a:ext cx="1051560" cy="189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8" name="Rectangle 137"/>
          <p:cNvSpPr/>
          <p:nvPr/>
        </p:nvSpPr>
        <p:spPr>
          <a:xfrm>
            <a:off x="0" y="4084404"/>
            <a:ext cx="3135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Without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horizon handling</a:t>
            </a:r>
            <a:endParaRPr lang="en-US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9" name="Rectangle 138"/>
          <p:cNvSpPr/>
          <p:nvPr/>
        </p:nvSpPr>
        <p:spPr>
          <a:xfrm>
            <a:off x="4585625" y="4114953"/>
            <a:ext cx="2749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With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horizon handling</a:t>
            </a:r>
            <a:endParaRPr lang="en-US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60" name="Group 142"/>
          <p:cNvGrpSpPr/>
          <p:nvPr/>
        </p:nvGrpSpPr>
        <p:grpSpPr>
          <a:xfrm>
            <a:off x="3559975" y="2093319"/>
            <a:ext cx="5069285" cy="2046674"/>
            <a:chOff x="3577588" y="1186860"/>
            <a:chExt cx="4569542" cy="1631614"/>
          </a:xfrm>
        </p:grpSpPr>
        <p:grpSp>
          <p:nvGrpSpPr>
            <p:cNvPr id="161" name="Group 73"/>
            <p:cNvGrpSpPr/>
            <p:nvPr/>
          </p:nvGrpSpPr>
          <p:grpSpPr>
            <a:xfrm>
              <a:off x="3753360" y="1543454"/>
              <a:ext cx="1750820" cy="1036672"/>
              <a:chOff x="4033733" y="1375174"/>
              <a:chExt cx="2475156" cy="1465556"/>
            </a:xfrm>
          </p:grpSpPr>
          <p:sp>
            <p:nvSpPr>
              <p:cNvPr id="189" name="Trapezoid 16"/>
              <p:cNvSpPr/>
              <p:nvPr/>
            </p:nvSpPr>
            <p:spPr>
              <a:xfrm rot="10800000">
                <a:off x="4262458" y="1375174"/>
                <a:ext cx="1955918" cy="235561"/>
              </a:xfrm>
              <a:prstGeom prst="trapezoid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3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0" name="Group 20"/>
              <p:cNvGrpSpPr/>
              <p:nvPr/>
            </p:nvGrpSpPr>
            <p:grpSpPr>
              <a:xfrm>
                <a:off x="4033733" y="2642908"/>
                <a:ext cx="2475156" cy="197822"/>
                <a:chOff x="3251200" y="3577433"/>
                <a:chExt cx="3300207" cy="263762"/>
              </a:xfrm>
            </p:grpSpPr>
            <p:cxnSp>
              <p:nvCxnSpPr>
                <p:cNvPr id="196" name="Straight Connector 35"/>
                <p:cNvCxnSpPr/>
                <p:nvPr/>
              </p:nvCxnSpPr>
              <p:spPr>
                <a:xfrm flipV="1">
                  <a:off x="32512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36"/>
                <p:cNvCxnSpPr/>
                <p:nvPr/>
              </p:nvCxnSpPr>
              <p:spPr>
                <a:xfrm flipV="1">
                  <a:off x="34480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37"/>
                <p:cNvCxnSpPr/>
                <p:nvPr/>
              </p:nvCxnSpPr>
              <p:spPr>
                <a:xfrm>
                  <a:off x="3259567" y="3577829"/>
                  <a:ext cx="329184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38"/>
                <p:cNvCxnSpPr/>
                <p:nvPr/>
              </p:nvCxnSpPr>
              <p:spPr>
                <a:xfrm flipV="1">
                  <a:off x="36385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39"/>
                <p:cNvCxnSpPr/>
                <p:nvPr/>
              </p:nvCxnSpPr>
              <p:spPr>
                <a:xfrm flipV="1">
                  <a:off x="38290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0"/>
                <p:cNvCxnSpPr/>
                <p:nvPr/>
              </p:nvCxnSpPr>
              <p:spPr>
                <a:xfrm flipV="1">
                  <a:off x="40259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1"/>
                <p:cNvCxnSpPr/>
                <p:nvPr/>
              </p:nvCxnSpPr>
              <p:spPr>
                <a:xfrm flipV="1">
                  <a:off x="42291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42"/>
                <p:cNvCxnSpPr/>
                <p:nvPr/>
              </p:nvCxnSpPr>
              <p:spPr>
                <a:xfrm flipV="1">
                  <a:off x="44196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43"/>
                <p:cNvCxnSpPr/>
                <p:nvPr/>
              </p:nvCxnSpPr>
              <p:spPr>
                <a:xfrm flipV="1">
                  <a:off x="46164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44"/>
                <p:cNvCxnSpPr/>
                <p:nvPr/>
              </p:nvCxnSpPr>
              <p:spPr>
                <a:xfrm flipV="1">
                  <a:off x="48069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45"/>
                <p:cNvCxnSpPr/>
                <p:nvPr/>
              </p:nvCxnSpPr>
              <p:spPr>
                <a:xfrm flipV="1">
                  <a:off x="49974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46"/>
                <p:cNvCxnSpPr/>
                <p:nvPr/>
              </p:nvCxnSpPr>
              <p:spPr>
                <a:xfrm flipV="1">
                  <a:off x="51943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47"/>
                <p:cNvCxnSpPr/>
                <p:nvPr/>
              </p:nvCxnSpPr>
              <p:spPr>
                <a:xfrm flipV="1">
                  <a:off x="539570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48"/>
                <p:cNvCxnSpPr/>
                <p:nvPr/>
              </p:nvCxnSpPr>
              <p:spPr>
                <a:xfrm flipV="1">
                  <a:off x="558620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49"/>
                <p:cNvCxnSpPr/>
                <p:nvPr/>
              </p:nvCxnSpPr>
              <p:spPr>
                <a:xfrm flipV="1">
                  <a:off x="578305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50"/>
                <p:cNvCxnSpPr/>
                <p:nvPr/>
              </p:nvCxnSpPr>
              <p:spPr>
                <a:xfrm flipV="1">
                  <a:off x="597355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52"/>
                <p:cNvCxnSpPr/>
                <p:nvPr/>
              </p:nvCxnSpPr>
              <p:spPr>
                <a:xfrm flipV="1">
                  <a:off x="616405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53"/>
                <p:cNvCxnSpPr/>
                <p:nvPr/>
              </p:nvCxnSpPr>
              <p:spPr>
                <a:xfrm flipV="1">
                  <a:off x="636090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1" name="Straight Arrow Connector 27"/>
              <p:cNvCxnSpPr/>
              <p:nvPr/>
            </p:nvCxnSpPr>
            <p:spPr>
              <a:xfrm flipH="1" flipV="1">
                <a:off x="4818246" y="1747658"/>
                <a:ext cx="456203" cy="884000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28"/>
              <p:cNvCxnSpPr/>
              <p:nvPr/>
            </p:nvCxnSpPr>
            <p:spPr>
              <a:xfrm flipV="1">
                <a:off x="5267804" y="1809444"/>
                <a:ext cx="765996" cy="820092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29"/>
              <p:cNvCxnSpPr/>
              <p:nvPr/>
            </p:nvCxnSpPr>
            <p:spPr>
              <a:xfrm flipH="1" flipV="1">
                <a:off x="4395683" y="1747658"/>
                <a:ext cx="878766" cy="883996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62"/>
              <p:cNvCxnSpPr/>
              <p:nvPr/>
            </p:nvCxnSpPr>
            <p:spPr>
              <a:xfrm flipV="1">
                <a:off x="5275921" y="1795497"/>
                <a:ext cx="427791" cy="836159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68"/>
              <p:cNvCxnSpPr/>
              <p:nvPr/>
            </p:nvCxnSpPr>
            <p:spPr>
              <a:xfrm flipV="1">
                <a:off x="5285760" y="1750959"/>
                <a:ext cx="31550" cy="878576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39"/>
            <p:cNvGrpSpPr/>
            <p:nvPr/>
          </p:nvGrpSpPr>
          <p:grpSpPr>
            <a:xfrm>
              <a:off x="6005533" y="2031970"/>
              <a:ext cx="2141597" cy="786504"/>
              <a:chOff x="5911932" y="2041742"/>
              <a:chExt cx="3027601" cy="1111890"/>
            </a:xfrm>
          </p:grpSpPr>
          <p:sp>
            <p:nvSpPr>
              <p:cNvPr id="165" name="Trapezoid 17"/>
              <p:cNvSpPr/>
              <p:nvPr/>
            </p:nvSpPr>
            <p:spPr>
              <a:xfrm rot="16200000">
                <a:off x="8265808" y="2479906"/>
                <a:ext cx="1111890" cy="235561"/>
              </a:xfrm>
              <a:prstGeom prst="trapezoid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3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6" name="Group 107"/>
              <p:cNvGrpSpPr/>
              <p:nvPr/>
            </p:nvGrpSpPr>
            <p:grpSpPr>
              <a:xfrm>
                <a:off x="5911932" y="2116899"/>
                <a:ext cx="2679655" cy="701511"/>
                <a:chOff x="4033733" y="2139219"/>
                <a:chExt cx="2679655" cy="701511"/>
              </a:xfrm>
            </p:grpSpPr>
            <p:grpSp>
              <p:nvGrpSpPr>
                <p:cNvPr id="167" name="Group 109"/>
                <p:cNvGrpSpPr/>
                <p:nvPr/>
              </p:nvGrpSpPr>
              <p:grpSpPr>
                <a:xfrm>
                  <a:off x="4033733" y="2642908"/>
                  <a:ext cx="2475156" cy="197822"/>
                  <a:chOff x="3251200" y="3577433"/>
                  <a:chExt cx="3300207" cy="263762"/>
                </a:xfrm>
              </p:grpSpPr>
              <p:cxnSp>
                <p:nvCxnSpPr>
                  <p:cNvPr id="171" name="Straight Connector 115"/>
                  <p:cNvCxnSpPr/>
                  <p:nvPr/>
                </p:nvCxnSpPr>
                <p:spPr>
                  <a:xfrm flipV="1">
                    <a:off x="32512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16"/>
                  <p:cNvCxnSpPr/>
                  <p:nvPr/>
                </p:nvCxnSpPr>
                <p:spPr>
                  <a:xfrm flipV="1">
                    <a:off x="34480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17"/>
                  <p:cNvCxnSpPr/>
                  <p:nvPr/>
                </p:nvCxnSpPr>
                <p:spPr>
                  <a:xfrm>
                    <a:off x="3259567" y="3577829"/>
                    <a:ext cx="3291840" cy="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18"/>
                  <p:cNvCxnSpPr/>
                  <p:nvPr/>
                </p:nvCxnSpPr>
                <p:spPr>
                  <a:xfrm flipV="1">
                    <a:off x="36385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19"/>
                  <p:cNvCxnSpPr/>
                  <p:nvPr/>
                </p:nvCxnSpPr>
                <p:spPr>
                  <a:xfrm flipV="1">
                    <a:off x="38290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20"/>
                  <p:cNvCxnSpPr/>
                  <p:nvPr/>
                </p:nvCxnSpPr>
                <p:spPr>
                  <a:xfrm flipV="1">
                    <a:off x="40259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21"/>
                  <p:cNvCxnSpPr/>
                  <p:nvPr/>
                </p:nvCxnSpPr>
                <p:spPr>
                  <a:xfrm flipV="1">
                    <a:off x="42291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22"/>
                  <p:cNvCxnSpPr/>
                  <p:nvPr/>
                </p:nvCxnSpPr>
                <p:spPr>
                  <a:xfrm flipV="1">
                    <a:off x="44196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23"/>
                  <p:cNvCxnSpPr/>
                  <p:nvPr/>
                </p:nvCxnSpPr>
                <p:spPr>
                  <a:xfrm flipV="1">
                    <a:off x="46164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24"/>
                  <p:cNvCxnSpPr/>
                  <p:nvPr/>
                </p:nvCxnSpPr>
                <p:spPr>
                  <a:xfrm flipV="1">
                    <a:off x="48069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25"/>
                  <p:cNvCxnSpPr/>
                  <p:nvPr/>
                </p:nvCxnSpPr>
                <p:spPr>
                  <a:xfrm flipV="1">
                    <a:off x="49974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26"/>
                  <p:cNvCxnSpPr/>
                  <p:nvPr/>
                </p:nvCxnSpPr>
                <p:spPr>
                  <a:xfrm flipV="1">
                    <a:off x="51943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27"/>
                  <p:cNvCxnSpPr/>
                  <p:nvPr/>
                </p:nvCxnSpPr>
                <p:spPr>
                  <a:xfrm flipV="1">
                    <a:off x="539570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28"/>
                  <p:cNvCxnSpPr/>
                  <p:nvPr/>
                </p:nvCxnSpPr>
                <p:spPr>
                  <a:xfrm flipV="1">
                    <a:off x="558620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29"/>
                  <p:cNvCxnSpPr/>
                  <p:nvPr/>
                </p:nvCxnSpPr>
                <p:spPr>
                  <a:xfrm flipV="1">
                    <a:off x="578305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30"/>
                  <p:cNvCxnSpPr/>
                  <p:nvPr/>
                </p:nvCxnSpPr>
                <p:spPr>
                  <a:xfrm flipV="1">
                    <a:off x="597355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31"/>
                  <p:cNvCxnSpPr/>
                  <p:nvPr/>
                </p:nvCxnSpPr>
                <p:spPr>
                  <a:xfrm flipV="1">
                    <a:off x="616405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32"/>
                  <p:cNvCxnSpPr/>
                  <p:nvPr/>
                </p:nvCxnSpPr>
                <p:spPr>
                  <a:xfrm flipV="1">
                    <a:off x="636090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8" name="Straight Arrow Connector 111"/>
                <p:cNvCxnSpPr/>
                <p:nvPr/>
              </p:nvCxnSpPr>
              <p:spPr>
                <a:xfrm flipV="1">
                  <a:off x="5267804" y="2139219"/>
                  <a:ext cx="1445584" cy="490317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13"/>
                <p:cNvCxnSpPr/>
                <p:nvPr/>
              </p:nvCxnSpPr>
              <p:spPr>
                <a:xfrm flipV="1">
                  <a:off x="5275921" y="2345898"/>
                  <a:ext cx="1437467" cy="285759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14"/>
                <p:cNvCxnSpPr/>
                <p:nvPr/>
              </p:nvCxnSpPr>
              <p:spPr>
                <a:xfrm flipV="1">
                  <a:off x="5285760" y="2552578"/>
                  <a:ext cx="1427628" cy="76957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3" name="Rectangle 140"/>
            <p:cNvSpPr/>
            <p:nvPr/>
          </p:nvSpPr>
          <p:spPr>
            <a:xfrm>
              <a:off x="3577588" y="1186860"/>
              <a:ext cx="20120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Calibri" panose="020F0502020204030204" pitchFamily="34" charset="0"/>
                </a:rPr>
                <a:t>Large </a:t>
              </a:r>
              <a:r>
                <a:rPr lang="en-US" b="1" dirty="0" smtClean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area light</a:t>
              </a:r>
              <a:endParaRPr lang="en-US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64" name="Rectangle 141"/>
            <p:cNvSpPr/>
            <p:nvPr/>
          </p:nvSpPr>
          <p:spPr>
            <a:xfrm>
              <a:off x="5840102" y="1193006"/>
              <a:ext cx="21611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Calibri" panose="020F0502020204030204" pitchFamily="34" charset="0"/>
                </a:rPr>
                <a:t>Horizon </a:t>
              </a:r>
              <a:r>
                <a:rPr lang="en-US" b="1" dirty="0" smtClean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handling</a:t>
              </a:r>
              <a:endParaRPr lang="en-US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Fresnel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890111"/>
            <a:ext cx="8715375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chemeClr val="bg1"/>
                </a:solidFill>
              </a:rPr>
              <a:t>Mer naturliga ljus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sv-SE" sz="1800" dirty="0" smtClean="0"/>
          </a:p>
          <a:p>
            <a:endParaRPr lang="sv-SE" sz="2400" dirty="0"/>
          </a:p>
        </p:txBody>
      </p:sp>
      <p:sp>
        <p:nvSpPr>
          <p:cNvPr id="146" name="Title 1"/>
          <p:cNvSpPr txBox="1">
            <a:spLocks/>
          </p:cNvSpPr>
          <p:nvPr/>
        </p:nvSpPr>
        <p:spPr bwMode="auto">
          <a:xfrm>
            <a:off x="491822" y="1052736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Lighting –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Analytical Lights</a:t>
            </a:r>
            <a:endParaRPr kumimoji="0" lang="sv-SE" sz="32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7" name="Content Placeholder 51"/>
          <p:cNvSpPr txBox="1">
            <a:spLocks/>
          </p:cNvSpPr>
          <p:nvPr/>
        </p:nvSpPr>
        <p:spPr bwMode="auto">
          <a:xfrm>
            <a:off x="491822" y="2046908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lights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0" name="Straight Arrow Connector 7"/>
          <p:cNvCxnSpPr/>
          <p:nvPr/>
        </p:nvCxnSpPr>
        <p:spPr>
          <a:xfrm flipV="1">
            <a:off x="2206322" y="4843972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9"/>
          <p:cNvCxnSpPr/>
          <p:nvPr/>
        </p:nvCxnSpPr>
        <p:spPr>
          <a:xfrm flipV="1">
            <a:off x="2492211" y="5177456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0"/>
          <p:cNvCxnSpPr/>
          <p:nvPr/>
        </p:nvCxnSpPr>
        <p:spPr>
          <a:xfrm flipV="1">
            <a:off x="2850777" y="5476702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1"/>
          <p:cNvCxnSpPr/>
          <p:nvPr/>
        </p:nvCxnSpPr>
        <p:spPr>
          <a:xfrm flipV="1">
            <a:off x="7067456" y="4878209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2"/>
          <p:cNvCxnSpPr/>
          <p:nvPr/>
        </p:nvCxnSpPr>
        <p:spPr>
          <a:xfrm flipV="1">
            <a:off x="7353345" y="5211693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3"/>
          <p:cNvCxnSpPr/>
          <p:nvPr/>
        </p:nvCxnSpPr>
        <p:spPr>
          <a:xfrm flipV="1">
            <a:off x="7711911" y="5510939"/>
            <a:ext cx="1009511" cy="8948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8"/>
          <p:cNvSpPr/>
          <p:nvPr/>
        </p:nvSpPr>
        <p:spPr>
          <a:xfrm>
            <a:off x="5249242" y="5086014"/>
            <a:ext cx="1051560" cy="189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7" name="Rectangle 15"/>
          <p:cNvSpPr/>
          <p:nvPr/>
        </p:nvSpPr>
        <p:spPr>
          <a:xfrm>
            <a:off x="604713" y="5096919"/>
            <a:ext cx="1051560" cy="189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8" name="Rectangle 137"/>
          <p:cNvSpPr/>
          <p:nvPr/>
        </p:nvSpPr>
        <p:spPr>
          <a:xfrm>
            <a:off x="0" y="4084404"/>
            <a:ext cx="3135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Without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horizon handling</a:t>
            </a:r>
            <a:endParaRPr lang="en-US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9" name="Rectangle 138"/>
          <p:cNvSpPr/>
          <p:nvPr/>
        </p:nvSpPr>
        <p:spPr>
          <a:xfrm>
            <a:off x="4868139" y="4114953"/>
            <a:ext cx="218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With </a:t>
            </a:r>
            <a:r>
              <a:rPr lang="en-US" b="1" dirty="0" smtClean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hrizon handling</a:t>
            </a:r>
            <a:endParaRPr lang="en-US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" name="Group 142"/>
          <p:cNvGrpSpPr/>
          <p:nvPr/>
        </p:nvGrpSpPr>
        <p:grpSpPr>
          <a:xfrm>
            <a:off x="3754970" y="2093319"/>
            <a:ext cx="4874290" cy="2046674"/>
            <a:chOff x="3753360" y="1186860"/>
            <a:chExt cx="4393770" cy="1631614"/>
          </a:xfrm>
        </p:grpSpPr>
        <p:grpSp>
          <p:nvGrpSpPr>
            <p:cNvPr id="4" name="Group 73"/>
            <p:cNvGrpSpPr/>
            <p:nvPr/>
          </p:nvGrpSpPr>
          <p:grpSpPr>
            <a:xfrm>
              <a:off x="3753360" y="1543454"/>
              <a:ext cx="1750820" cy="1036672"/>
              <a:chOff x="4033733" y="1375174"/>
              <a:chExt cx="2475156" cy="1465556"/>
            </a:xfrm>
          </p:grpSpPr>
          <p:sp>
            <p:nvSpPr>
              <p:cNvPr id="189" name="Trapezoid 16"/>
              <p:cNvSpPr/>
              <p:nvPr/>
            </p:nvSpPr>
            <p:spPr>
              <a:xfrm rot="10800000">
                <a:off x="4262458" y="1375174"/>
                <a:ext cx="1955918" cy="235561"/>
              </a:xfrm>
              <a:prstGeom prst="trapezoid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3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" name="Group 20"/>
              <p:cNvGrpSpPr/>
              <p:nvPr/>
            </p:nvGrpSpPr>
            <p:grpSpPr>
              <a:xfrm>
                <a:off x="4033733" y="2642908"/>
                <a:ext cx="2475156" cy="197822"/>
                <a:chOff x="3251200" y="3577433"/>
                <a:chExt cx="3300207" cy="263762"/>
              </a:xfrm>
            </p:grpSpPr>
            <p:cxnSp>
              <p:nvCxnSpPr>
                <p:cNvPr id="196" name="Straight Connector 35"/>
                <p:cNvCxnSpPr/>
                <p:nvPr/>
              </p:nvCxnSpPr>
              <p:spPr>
                <a:xfrm flipV="1">
                  <a:off x="32512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36"/>
                <p:cNvCxnSpPr/>
                <p:nvPr/>
              </p:nvCxnSpPr>
              <p:spPr>
                <a:xfrm flipV="1">
                  <a:off x="34480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37"/>
                <p:cNvCxnSpPr/>
                <p:nvPr/>
              </p:nvCxnSpPr>
              <p:spPr>
                <a:xfrm>
                  <a:off x="3259567" y="3577829"/>
                  <a:ext cx="329184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38"/>
                <p:cNvCxnSpPr/>
                <p:nvPr/>
              </p:nvCxnSpPr>
              <p:spPr>
                <a:xfrm flipV="1">
                  <a:off x="36385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39"/>
                <p:cNvCxnSpPr/>
                <p:nvPr/>
              </p:nvCxnSpPr>
              <p:spPr>
                <a:xfrm flipV="1">
                  <a:off x="38290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40"/>
                <p:cNvCxnSpPr/>
                <p:nvPr/>
              </p:nvCxnSpPr>
              <p:spPr>
                <a:xfrm flipV="1">
                  <a:off x="40259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41"/>
                <p:cNvCxnSpPr/>
                <p:nvPr/>
              </p:nvCxnSpPr>
              <p:spPr>
                <a:xfrm flipV="1">
                  <a:off x="42291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42"/>
                <p:cNvCxnSpPr/>
                <p:nvPr/>
              </p:nvCxnSpPr>
              <p:spPr>
                <a:xfrm flipV="1">
                  <a:off x="44196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43"/>
                <p:cNvCxnSpPr/>
                <p:nvPr/>
              </p:nvCxnSpPr>
              <p:spPr>
                <a:xfrm flipV="1">
                  <a:off x="46164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44"/>
                <p:cNvCxnSpPr/>
                <p:nvPr/>
              </p:nvCxnSpPr>
              <p:spPr>
                <a:xfrm flipV="1">
                  <a:off x="48069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45"/>
                <p:cNvCxnSpPr/>
                <p:nvPr/>
              </p:nvCxnSpPr>
              <p:spPr>
                <a:xfrm flipV="1">
                  <a:off x="499745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46"/>
                <p:cNvCxnSpPr/>
                <p:nvPr/>
              </p:nvCxnSpPr>
              <p:spPr>
                <a:xfrm flipV="1">
                  <a:off x="5194300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47"/>
                <p:cNvCxnSpPr/>
                <p:nvPr/>
              </p:nvCxnSpPr>
              <p:spPr>
                <a:xfrm flipV="1">
                  <a:off x="539570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48"/>
                <p:cNvCxnSpPr/>
                <p:nvPr/>
              </p:nvCxnSpPr>
              <p:spPr>
                <a:xfrm flipV="1">
                  <a:off x="558620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49"/>
                <p:cNvCxnSpPr/>
                <p:nvPr/>
              </p:nvCxnSpPr>
              <p:spPr>
                <a:xfrm flipV="1">
                  <a:off x="578305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50"/>
                <p:cNvCxnSpPr/>
                <p:nvPr/>
              </p:nvCxnSpPr>
              <p:spPr>
                <a:xfrm flipV="1">
                  <a:off x="597355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52"/>
                <p:cNvCxnSpPr/>
                <p:nvPr/>
              </p:nvCxnSpPr>
              <p:spPr>
                <a:xfrm flipV="1">
                  <a:off x="616405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53"/>
                <p:cNvCxnSpPr/>
                <p:nvPr/>
              </p:nvCxnSpPr>
              <p:spPr>
                <a:xfrm flipV="1">
                  <a:off x="6360907" y="3577433"/>
                  <a:ext cx="190500" cy="263762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1" name="Straight Arrow Connector 27"/>
              <p:cNvCxnSpPr/>
              <p:nvPr/>
            </p:nvCxnSpPr>
            <p:spPr>
              <a:xfrm flipH="1" flipV="1">
                <a:off x="4818246" y="1747658"/>
                <a:ext cx="456203" cy="884000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28"/>
              <p:cNvCxnSpPr/>
              <p:nvPr/>
            </p:nvCxnSpPr>
            <p:spPr>
              <a:xfrm flipV="1">
                <a:off x="5267804" y="1809444"/>
                <a:ext cx="765996" cy="820092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29"/>
              <p:cNvCxnSpPr/>
              <p:nvPr/>
            </p:nvCxnSpPr>
            <p:spPr>
              <a:xfrm flipH="1" flipV="1">
                <a:off x="4395683" y="1747658"/>
                <a:ext cx="878766" cy="883996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62"/>
              <p:cNvCxnSpPr/>
              <p:nvPr/>
            </p:nvCxnSpPr>
            <p:spPr>
              <a:xfrm flipV="1">
                <a:off x="5275921" y="1795497"/>
                <a:ext cx="427791" cy="836159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68"/>
              <p:cNvCxnSpPr/>
              <p:nvPr/>
            </p:nvCxnSpPr>
            <p:spPr>
              <a:xfrm flipV="1">
                <a:off x="5285760" y="1750959"/>
                <a:ext cx="31550" cy="878576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139"/>
            <p:cNvGrpSpPr/>
            <p:nvPr/>
          </p:nvGrpSpPr>
          <p:grpSpPr>
            <a:xfrm>
              <a:off x="6005533" y="2031970"/>
              <a:ext cx="2141597" cy="786504"/>
              <a:chOff x="5911932" y="2041742"/>
              <a:chExt cx="3027601" cy="1111890"/>
            </a:xfrm>
          </p:grpSpPr>
          <p:sp>
            <p:nvSpPr>
              <p:cNvPr id="165" name="Trapezoid 17"/>
              <p:cNvSpPr/>
              <p:nvPr/>
            </p:nvSpPr>
            <p:spPr>
              <a:xfrm rot="16200000">
                <a:off x="8265808" y="2479906"/>
                <a:ext cx="1111890" cy="235561"/>
              </a:xfrm>
              <a:prstGeom prst="trapezoid">
                <a:avLst/>
              </a:prstGeom>
              <a:solidFill>
                <a:srgbClr val="FFC000"/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35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 107"/>
              <p:cNvGrpSpPr/>
              <p:nvPr/>
            </p:nvGrpSpPr>
            <p:grpSpPr>
              <a:xfrm>
                <a:off x="5911932" y="2116899"/>
                <a:ext cx="2679655" cy="701511"/>
                <a:chOff x="4033733" y="2139219"/>
                <a:chExt cx="2679655" cy="701511"/>
              </a:xfrm>
            </p:grpSpPr>
            <p:grpSp>
              <p:nvGrpSpPr>
                <p:cNvPr id="9" name="Group 109"/>
                <p:cNvGrpSpPr/>
                <p:nvPr/>
              </p:nvGrpSpPr>
              <p:grpSpPr>
                <a:xfrm>
                  <a:off x="4033733" y="2642908"/>
                  <a:ext cx="2475156" cy="197822"/>
                  <a:chOff x="3251200" y="3577433"/>
                  <a:chExt cx="3300207" cy="263762"/>
                </a:xfrm>
              </p:grpSpPr>
              <p:cxnSp>
                <p:nvCxnSpPr>
                  <p:cNvPr id="171" name="Straight Connector 115"/>
                  <p:cNvCxnSpPr/>
                  <p:nvPr/>
                </p:nvCxnSpPr>
                <p:spPr>
                  <a:xfrm flipV="1">
                    <a:off x="32512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16"/>
                  <p:cNvCxnSpPr/>
                  <p:nvPr/>
                </p:nvCxnSpPr>
                <p:spPr>
                  <a:xfrm flipV="1">
                    <a:off x="34480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17"/>
                  <p:cNvCxnSpPr/>
                  <p:nvPr/>
                </p:nvCxnSpPr>
                <p:spPr>
                  <a:xfrm>
                    <a:off x="3259567" y="3577829"/>
                    <a:ext cx="3291840" cy="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18"/>
                  <p:cNvCxnSpPr/>
                  <p:nvPr/>
                </p:nvCxnSpPr>
                <p:spPr>
                  <a:xfrm flipV="1">
                    <a:off x="36385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19"/>
                  <p:cNvCxnSpPr/>
                  <p:nvPr/>
                </p:nvCxnSpPr>
                <p:spPr>
                  <a:xfrm flipV="1">
                    <a:off x="38290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20"/>
                  <p:cNvCxnSpPr/>
                  <p:nvPr/>
                </p:nvCxnSpPr>
                <p:spPr>
                  <a:xfrm flipV="1">
                    <a:off x="40259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21"/>
                  <p:cNvCxnSpPr/>
                  <p:nvPr/>
                </p:nvCxnSpPr>
                <p:spPr>
                  <a:xfrm flipV="1">
                    <a:off x="42291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22"/>
                  <p:cNvCxnSpPr/>
                  <p:nvPr/>
                </p:nvCxnSpPr>
                <p:spPr>
                  <a:xfrm flipV="1">
                    <a:off x="44196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23"/>
                  <p:cNvCxnSpPr/>
                  <p:nvPr/>
                </p:nvCxnSpPr>
                <p:spPr>
                  <a:xfrm flipV="1">
                    <a:off x="46164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24"/>
                  <p:cNvCxnSpPr/>
                  <p:nvPr/>
                </p:nvCxnSpPr>
                <p:spPr>
                  <a:xfrm flipV="1">
                    <a:off x="48069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25"/>
                  <p:cNvCxnSpPr/>
                  <p:nvPr/>
                </p:nvCxnSpPr>
                <p:spPr>
                  <a:xfrm flipV="1">
                    <a:off x="499745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26"/>
                  <p:cNvCxnSpPr/>
                  <p:nvPr/>
                </p:nvCxnSpPr>
                <p:spPr>
                  <a:xfrm flipV="1">
                    <a:off x="5194300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27"/>
                  <p:cNvCxnSpPr/>
                  <p:nvPr/>
                </p:nvCxnSpPr>
                <p:spPr>
                  <a:xfrm flipV="1">
                    <a:off x="539570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28"/>
                  <p:cNvCxnSpPr/>
                  <p:nvPr/>
                </p:nvCxnSpPr>
                <p:spPr>
                  <a:xfrm flipV="1">
                    <a:off x="558620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29"/>
                  <p:cNvCxnSpPr/>
                  <p:nvPr/>
                </p:nvCxnSpPr>
                <p:spPr>
                  <a:xfrm flipV="1">
                    <a:off x="578305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30"/>
                  <p:cNvCxnSpPr/>
                  <p:nvPr/>
                </p:nvCxnSpPr>
                <p:spPr>
                  <a:xfrm flipV="1">
                    <a:off x="597355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31"/>
                  <p:cNvCxnSpPr/>
                  <p:nvPr/>
                </p:nvCxnSpPr>
                <p:spPr>
                  <a:xfrm flipV="1">
                    <a:off x="616405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32"/>
                  <p:cNvCxnSpPr/>
                  <p:nvPr/>
                </p:nvCxnSpPr>
                <p:spPr>
                  <a:xfrm flipV="1">
                    <a:off x="6360907" y="3577433"/>
                    <a:ext cx="190500" cy="263762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8" name="Straight Arrow Connector 111"/>
                <p:cNvCxnSpPr/>
                <p:nvPr/>
              </p:nvCxnSpPr>
              <p:spPr>
                <a:xfrm flipV="1">
                  <a:off x="5267804" y="2139219"/>
                  <a:ext cx="1445584" cy="490317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13"/>
                <p:cNvCxnSpPr/>
                <p:nvPr/>
              </p:nvCxnSpPr>
              <p:spPr>
                <a:xfrm flipV="1">
                  <a:off x="5275921" y="2345898"/>
                  <a:ext cx="1437467" cy="285759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14"/>
                <p:cNvCxnSpPr/>
                <p:nvPr/>
              </p:nvCxnSpPr>
              <p:spPr>
                <a:xfrm flipV="1">
                  <a:off x="5285760" y="2552578"/>
                  <a:ext cx="1427628" cy="76957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3" name="Rectangle 140"/>
            <p:cNvSpPr/>
            <p:nvPr/>
          </p:nvSpPr>
          <p:spPr>
            <a:xfrm>
              <a:off x="3876577" y="1186860"/>
              <a:ext cx="1414110" cy="294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Calibri" panose="020F0502020204030204" pitchFamily="34" charset="0"/>
                </a:rPr>
                <a:t>Large </a:t>
              </a:r>
              <a:r>
                <a:rPr lang="en-US" b="1" dirty="0" smtClean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aea light</a:t>
              </a:r>
              <a:endParaRPr lang="en-US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64" name="Rectangle 141"/>
            <p:cNvSpPr/>
            <p:nvPr/>
          </p:nvSpPr>
          <p:spPr>
            <a:xfrm>
              <a:off x="6479446" y="1193006"/>
              <a:ext cx="882475" cy="294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defRPr/>
              </a:pP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Calibri" panose="020F0502020204030204" pitchFamily="34" charset="0"/>
                </a:rPr>
                <a:t>Horizon </a:t>
              </a:r>
              <a:endParaRPr lang="en-US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grpSp>
        <p:nvGrpSpPr>
          <p:cNvPr id="72" name="Group 18"/>
          <p:cNvGrpSpPr/>
          <p:nvPr/>
        </p:nvGrpSpPr>
        <p:grpSpPr>
          <a:xfrm>
            <a:off x="0" y="692696"/>
            <a:ext cx="9055522" cy="5688632"/>
            <a:chOff x="-2" y="95430"/>
            <a:chExt cx="8069942" cy="5069496"/>
          </a:xfrm>
        </p:grpSpPr>
        <p:pic>
          <p:nvPicPr>
            <p:cNvPr id="7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2" y="2630179"/>
              <a:ext cx="4034971" cy="2534747"/>
            </a:xfrm>
            <a:prstGeom prst="rect">
              <a:avLst/>
            </a:prstGeom>
          </p:spPr>
        </p:pic>
        <p:pic>
          <p:nvPicPr>
            <p:cNvPr id="7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034969" y="2630178"/>
              <a:ext cx="4034971" cy="2534747"/>
            </a:xfrm>
            <a:prstGeom prst="rect">
              <a:avLst/>
            </a:prstGeom>
          </p:spPr>
        </p:pic>
        <p:pic>
          <p:nvPicPr>
            <p:cNvPr id="75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95430"/>
              <a:ext cx="4034971" cy="2534747"/>
            </a:xfrm>
            <a:prstGeom prst="rect">
              <a:avLst/>
            </a:prstGeom>
          </p:spPr>
        </p:pic>
        <p:pic>
          <p:nvPicPr>
            <p:cNvPr id="76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034969" y="95430"/>
              <a:ext cx="4034971" cy="2534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Area Lights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800" dirty="0" smtClean="0"/>
              <a:t>Unreal Engine Supportar bara Sphere och Tube</a:t>
            </a:r>
          </a:p>
          <a:p>
            <a:pPr lvl="1"/>
            <a:r>
              <a:rPr lang="sv-SE" sz="2400" dirty="0" smtClean="0"/>
              <a:t>Vi ska lägga till DISC (eftersom det är det vanligaste ljuset)</a:t>
            </a:r>
          </a:p>
          <a:p>
            <a:r>
              <a:rPr lang="sv-SE" sz="2800" dirty="0" smtClean="0"/>
              <a:t>Finns 3 viktiga punkter vid Area lights</a:t>
            </a:r>
          </a:p>
          <a:p>
            <a:pPr lvl="1"/>
            <a:r>
              <a:rPr lang="sv-SE" sz="2400" dirty="0" smtClean="0"/>
              <a:t>Vi använder en teknik som kallas Representative point.</a:t>
            </a:r>
          </a:p>
          <a:p>
            <a:pPr lvl="2"/>
            <a:r>
              <a:rPr lang="sv-SE" sz="2000" dirty="0" smtClean="0"/>
              <a:t>Den går ut på att hita en punkt på ljuskällan som an kan använda som en punkt och sedan ljusätta som vanligt.</a:t>
            </a:r>
          </a:p>
          <a:p>
            <a:pPr lvl="1"/>
            <a:r>
              <a:rPr lang="sv-SE" sz="2400" dirty="0" smtClean="0"/>
              <a:t>Energy conservation</a:t>
            </a:r>
          </a:p>
          <a:p>
            <a:pPr lvl="2"/>
            <a:r>
              <a:rPr lang="sv-SE" sz="2000" dirty="0" smtClean="0"/>
              <a:t>Ljuskällan ska avge samma ljusmängd oavsett storleken</a:t>
            </a:r>
          </a:p>
          <a:p>
            <a:pPr lvl="1"/>
            <a:r>
              <a:rPr lang="sv-SE" sz="2400" dirty="0" smtClean="0"/>
              <a:t>Horizion handling</a:t>
            </a:r>
          </a:p>
          <a:p>
            <a:pPr lvl="2"/>
            <a:r>
              <a:rPr lang="sv-SE" sz="2000" dirty="0" smtClean="0"/>
              <a:t>NdotL behövs inte köras mot samma punkt som spec</a:t>
            </a:r>
          </a:p>
          <a:p>
            <a:r>
              <a:rPr lang="sv-SE" sz="2800" dirty="0" smtClean="0"/>
              <a:t>Alla dessa 3 punkter behöver lösas olika per ljuskälles typ</a:t>
            </a:r>
          </a:p>
          <a:p>
            <a:pPr lvl="2"/>
            <a:endParaRPr lang="sv-SE" sz="2000" dirty="0" smtClean="0"/>
          </a:p>
          <a:p>
            <a:pPr>
              <a:buNone/>
            </a:pPr>
            <a:endParaRPr lang="sv-SE" sz="1800" dirty="0" smtClean="0"/>
          </a:p>
          <a:p>
            <a:pPr>
              <a:buNone/>
            </a:pPr>
            <a:endParaRPr lang="sv-SE" sz="1800" dirty="0" smtClean="0"/>
          </a:p>
          <a:p>
            <a:endParaRPr lang="sv-SE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Sphere light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2800" dirty="0" smtClean="0"/>
              <a:t>Matten finns förklarad på</a:t>
            </a:r>
          </a:p>
          <a:p>
            <a:pPr lvl="1"/>
            <a:r>
              <a:rPr lang="sv-SE" sz="2400" dirty="0" smtClean="0">
                <a:hlinkClick r:id="rId3"/>
              </a:rPr>
              <a:t>http://blog.selfshadow.com/publications/s2013-shading-course/karis/s2013_pbs_epic_notes_v2.pdf</a:t>
            </a:r>
            <a:endParaRPr lang="sv-SE" sz="2400" dirty="0" smtClean="0"/>
          </a:p>
          <a:p>
            <a:r>
              <a:rPr lang="sv-SE" sz="2000" dirty="0" smtClean="0"/>
              <a:t>Gör inte horizon handling i unreal.</a:t>
            </a:r>
          </a:p>
          <a:p>
            <a:pPr>
              <a:buNone/>
            </a:pPr>
            <a:r>
              <a:rPr lang="sv-SE" sz="1400" dirty="0" smtClean="0"/>
              <a:t>float3 SphereLightClosestPoint(float3 LightVector,float3 ReflectionVector,float SphereRadius)</a:t>
            </a:r>
          </a:p>
          <a:p>
            <a:pPr>
              <a:buNone/>
            </a:pPr>
            <a:r>
              <a:rPr lang="sv-SE" sz="1400" dirty="0" smtClean="0"/>
              <a:t>{</a:t>
            </a:r>
          </a:p>
          <a:p>
            <a:pPr>
              <a:buNone/>
            </a:pPr>
            <a:r>
              <a:rPr lang="sv-SE" sz="1400" dirty="0" smtClean="0"/>
              <a:t>	</a:t>
            </a:r>
          </a:p>
          <a:p>
            <a:pPr>
              <a:buNone/>
            </a:pPr>
            <a:r>
              <a:rPr lang="sv-SE" sz="1400" dirty="0" smtClean="0"/>
              <a:t>	float3 centerToRay=dot(LightVector,ReflectionVector)*ReflectionVector-LightVector;</a:t>
            </a:r>
          </a:p>
          <a:p>
            <a:pPr>
              <a:buNone/>
            </a:pPr>
            <a:r>
              <a:rPr lang="sv-SE" sz="1400" dirty="0" smtClean="0"/>
              <a:t>	float3 closestPoint= LightVector + centerToRay*saturate(SphereRadius/length(centerToRay));</a:t>
            </a:r>
          </a:p>
          <a:p>
            <a:pPr>
              <a:buNone/>
            </a:pPr>
            <a:endParaRPr lang="sv-SE" sz="1400" dirty="0" smtClean="0"/>
          </a:p>
          <a:p>
            <a:pPr>
              <a:buNone/>
            </a:pPr>
            <a:r>
              <a:rPr lang="sv-SE" sz="1400" dirty="0" smtClean="0"/>
              <a:t>	return((closestPoint));</a:t>
            </a:r>
          </a:p>
          <a:p>
            <a:pPr>
              <a:buNone/>
            </a:pPr>
            <a:r>
              <a:rPr lang="sv-SE" sz="1400" dirty="0" smtClean="0"/>
              <a:t>}</a:t>
            </a:r>
            <a:endParaRPr lang="sv-SE" sz="1800" dirty="0" smtClean="0"/>
          </a:p>
          <a:p>
            <a:pPr>
              <a:buNone/>
            </a:pPr>
            <a:r>
              <a:rPr lang="sv-SE" sz="1400" dirty="0" smtClean="0"/>
              <a:t>float SphereLightEnergyConservation(float3 toLightCenter,float Radius,float roughness)</a:t>
            </a:r>
          </a:p>
          <a:p>
            <a:pPr>
              <a:buNone/>
            </a:pPr>
            <a:r>
              <a:rPr lang="sv-SE" sz="1400" dirty="0" smtClean="0"/>
              <a:t>{</a:t>
            </a:r>
          </a:p>
          <a:p>
            <a:pPr>
              <a:buNone/>
            </a:pPr>
            <a:r>
              <a:rPr lang="sv-SE" sz="1400" dirty="0" smtClean="0"/>
              <a:t>	float a=roughness*roughness;</a:t>
            </a:r>
          </a:p>
          <a:p>
            <a:pPr>
              <a:buNone/>
            </a:pPr>
            <a:r>
              <a:rPr lang="sv-SE" sz="1400" dirty="0" smtClean="0"/>
              <a:t>	float InvDistToLight= rsqrt(dot(toLightCenter,toLightCenter));</a:t>
            </a:r>
          </a:p>
          <a:p>
            <a:pPr>
              <a:buNone/>
            </a:pPr>
            <a:r>
              <a:rPr lang="sv-SE" sz="1400" dirty="0" smtClean="0"/>
              <a:t>	float SphereAngle=saturate(Radius*InvDistToLight);</a:t>
            </a:r>
          </a:p>
          <a:p>
            <a:pPr>
              <a:buNone/>
            </a:pPr>
            <a:r>
              <a:rPr lang="sv-SE" sz="1400" dirty="0" smtClean="0"/>
              <a:t>	float norm=a/saturate(a+0.5*SphereAngle);</a:t>
            </a:r>
          </a:p>
          <a:p>
            <a:pPr>
              <a:buNone/>
            </a:pPr>
            <a:r>
              <a:rPr lang="sv-SE" sz="1400" dirty="0" smtClean="0"/>
              <a:t>	return(norm*norm);</a:t>
            </a:r>
          </a:p>
          <a:p>
            <a:pPr>
              <a:buNone/>
            </a:pPr>
            <a:r>
              <a:rPr lang="sv-SE" sz="1400" dirty="0" smtClean="0"/>
              <a:t>}</a:t>
            </a:r>
            <a:endParaRPr lang="sv-SE" sz="1800" dirty="0" smtClean="0"/>
          </a:p>
          <a:p>
            <a:pPr>
              <a:buNone/>
            </a:pPr>
            <a:endParaRPr lang="sv-SE" sz="1800" dirty="0" smtClean="0"/>
          </a:p>
          <a:p>
            <a:endParaRPr lang="sv-SE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Sphere light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sz="1400" dirty="0" smtClean="0"/>
              <a:t>float3 lightVector=SphereLightPosition[i]-input.WorldPos;</a:t>
            </a:r>
          </a:p>
          <a:p>
            <a:pPr>
              <a:buNone/>
            </a:pPr>
            <a:r>
              <a:rPr lang="sv-SE" sz="1400" dirty="0" smtClean="0"/>
              <a:t>float Energy=SphereLightEnergyConservation(lightVector,SphereLightRadius[i],roughness);</a:t>
            </a:r>
          </a:p>
          <a:p>
            <a:pPr>
              <a:buNone/>
            </a:pPr>
            <a:r>
              <a:rPr lang="sv-SE" sz="1400" dirty="0" smtClean="0"/>
              <a:t>		</a:t>
            </a:r>
          </a:p>
          <a:p>
            <a:pPr>
              <a:buNone/>
            </a:pPr>
            <a:r>
              <a:rPr lang="sv-SE" sz="1400" dirty="0" smtClean="0"/>
              <a:t>float3 L=SphereLightClosestPoint(lightVector,normalize(reflectionVector),SphereLightRadius[i]);</a:t>
            </a:r>
          </a:p>
          <a:p>
            <a:pPr>
              <a:buNone/>
            </a:pPr>
            <a:r>
              <a:rPr lang="sv-SE" sz="1400" dirty="0" smtClean="0"/>
              <a:t>float attenuation=1.0f/(1.0f+dot(L,L));</a:t>
            </a:r>
          </a:p>
          <a:p>
            <a:pPr>
              <a:buNone/>
            </a:pPr>
            <a:r>
              <a:rPr lang="sv-SE" sz="1400" dirty="0" smtClean="0"/>
              <a:t>		</a:t>
            </a:r>
          </a:p>
          <a:p>
            <a:pPr>
              <a:buNone/>
            </a:pPr>
            <a:r>
              <a:rPr lang="sv-SE" sz="1400" dirty="0" smtClean="0"/>
              <a:t>L=normalize(L);</a:t>
            </a:r>
          </a:p>
          <a:p>
            <a:pPr>
              <a:buNone/>
            </a:pPr>
            <a:endParaRPr lang="sv-SE" sz="1400" dirty="0" smtClean="0"/>
          </a:p>
          <a:p>
            <a:pPr>
              <a:buNone/>
            </a:pPr>
            <a:r>
              <a:rPr lang="sv-SE" sz="1400" dirty="0" smtClean="0"/>
              <a:t>float3 VplusL=(L+v);</a:t>
            </a:r>
          </a:p>
          <a:p>
            <a:pPr>
              <a:buNone/>
            </a:pPr>
            <a:r>
              <a:rPr lang="sv-SE" sz="1400" dirty="0" smtClean="0"/>
              <a:t>float3 halfVec=normalize(VplusL);</a:t>
            </a:r>
          </a:p>
          <a:p>
            <a:pPr>
              <a:buNone/>
            </a:pPr>
            <a:r>
              <a:rPr lang="sv-SE" sz="1400" dirty="0" smtClean="0"/>
              <a:t>float NdotL=saturate(dot(input.Normal,L));</a:t>
            </a:r>
          </a:p>
          <a:p>
            <a:pPr>
              <a:buNone/>
            </a:pPr>
            <a:r>
              <a:rPr lang="sv-SE" sz="1400" dirty="0" smtClean="0"/>
              <a:t>float HdotN=saturate(dot(halfVec,input.Normal));</a:t>
            </a:r>
          </a:p>
          <a:p>
            <a:pPr>
              <a:buNone/>
            </a:pPr>
            <a:r>
              <a:rPr lang="sv-SE" sz="1400" dirty="0" smtClean="0"/>
              <a:t>		</a:t>
            </a:r>
          </a:p>
          <a:p>
            <a:pPr>
              <a:buNone/>
            </a:pPr>
            <a:r>
              <a:rPr lang="sv-SE" sz="1400" dirty="0" smtClean="0"/>
              <a:t>float4 F=Fresnel(substance,L,halfVec);</a:t>
            </a:r>
          </a:p>
          <a:p>
            <a:pPr>
              <a:buNone/>
            </a:pPr>
            <a:r>
              <a:rPr lang="sv-SE" sz="1400" dirty="0" smtClean="0"/>
              <a:t>float D=D_GGX(HdotN,roughness);</a:t>
            </a:r>
          </a:p>
          <a:p>
            <a:pPr>
              <a:buNone/>
            </a:pPr>
            <a:r>
              <a:rPr lang="sv-SE" sz="1400" dirty="0" smtClean="0"/>
              <a:t>float V=V_SchlickforGGX(roughness,NdotV,NdotL);</a:t>
            </a:r>
          </a:p>
          <a:p>
            <a:pPr>
              <a:buNone/>
            </a:pPr>
            <a:endParaRPr lang="sv-SE" sz="1400" dirty="0" smtClean="0"/>
          </a:p>
          <a:p>
            <a:pPr>
              <a:buNone/>
            </a:pPr>
            <a:r>
              <a:rPr lang="sv-SE" sz="1400" dirty="0" smtClean="0"/>
              <a:t>lightColor+=((AO*D*V*F*NdotL*Energy)+(1-F)/3.14159*NdotL*diffuseColor)*SphereLightColors[i]*attenuation;</a:t>
            </a:r>
            <a:endParaRPr lang="sv-SE" sz="1050" dirty="0" smtClean="0"/>
          </a:p>
          <a:p>
            <a:pPr>
              <a:buNone/>
            </a:pPr>
            <a:endParaRPr lang="sv-SE"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Tube light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1800" dirty="0" smtClean="0"/>
              <a:t>Horizon handled NdotL</a:t>
            </a:r>
          </a:p>
          <a:p>
            <a:pPr>
              <a:buNone/>
            </a:pPr>
            <a:r>
              <a:rPr lang="sv-SE" sz="1400" dirty="0" smtClean="0"/>
              <a:t>float CalcTubeNdotL(float3 tubeStart,float3 tubeEnd,float3 pos,float3 N)</a:t>
            </a:r>
          </a:p>
          <a:p>
            <a:pPr>
              <a:buNone/>
            </a:pPr>
            <a:r>
              <a:rPr lang="sv-SE" sz="1400" dirty="0" smtClean="0"/>
              <a:t>{</a:t>
            </a:r>
          </a:p>
          <a:p>
            <a:pPr>
              <a:buNone/>
            </a:pPr>
            <a:r>
              <a:rPr lang="sv-SE" sz="1400" dirty="0" smtClean="0"/>
              <a:t>	float3 L0			= tubeStart - pos;</a:t>
            </a:r>
          </a:p>
          <a:p>
            <a:pPr>
              <a:buNone/>
            </a:pPr>
            <a:r>
              <a:rPr lang="sv-SE" sz="1400" dirty="0" smtClean="0"/>
              <a:t>	float3 L1			= tubeEnd - pos;</a:t>
            </a:r>
          </a:p>
          <a:p>
            <a:pPr>
              <a:buNone/>
            </a:pPr>
            <a:r>
              <a:rPr lang="sv-SE" sz="1400" dirty="0" smtClean="0"/>
              <a:t>	float distL0	= length( L0 );</a:t>
            </a:r>
          </a:p>
          <a:p>
            <a:pPr>
              <a:buNone/>
            </a:pPr>
            <a:r>
              <a:rPr lang="sv-SE" sz="1400" dirty="0" smtClean="0"/>
              <a:t>	float distL1	= length( L1 );</a:t>
            </a:r>
          </a:p>
          <a:p>
            <a:pPr>
              <a:buNone/>
            </a:pPr>
            <a:r>
              <a:rPr lang="pt-BR" sz="1400" dirty="0" smtClean="0"/>
              <a:t>	float NoL=clamp( 0.5*(dot(N,L0)/distL0+	dot(N,L1)/distL1),0.0,1.0);	</a:t>
            </a:r>
          </a:p>
          <a:p>
            <a:pPr>
              <a:buNone/>
            </a:pPr>
            <a:r>
              <a:rPr lang="sv-SE" sz="1400" dirty="0" smtClean="0"/>
              <a:t>          return(NoL);</a:t>
            </a:r>
          </a:p>
          <a:p>
            <a:pPr>
              <a:buNone/>
            </a:pPr>
            <a:r>
              <a:rPr lang="sv-SE" sz="1400" dirty="0" smtClean="0"/>
              <a:t>}</a:t>
            </a:r>
          </a:p>
          <a:p>
            <a:r>
              <a:rPr lang="sv-SE" sz="1800" dirty="0" smtClean="0"/>
              <a:t>Correct point for attenuation</a:t>
            </a:r>
          </a:p>
          <a:p>
            <a:pPr>
              <a:buNone/>
            </a:pPr>
            <a:r>
              <a:rPr lang="sv-SE" sz="1400" dirty="0" smtClean="0"/>
              <a:t>float CalcTubeAttenuation(float3 tubeStart,float3 tubeEnd,float3 pos)</a:t>
            </a:r>
          </a:p>
          <a:p>
            <a:pPr>
              <a:buNone/>
            </a:pPr>
            <a:r>
              <a:rPr lang="sv-SE" sz="1400" dirty="0" smtClean="0"/>
              <a:t>{</a:t>
            </a:r>
          </a:p>
          <a:p>
            <a:pPr>
              <a:buNone/>
            </a:pPr>
            <a:r>
              <a:rPr lang="sv-SE" sz="1400" dirty="0" smtClean="0"/>
              <a:t>	float3 L0			= tubeStart - pos;</a:t>
            </a:r>
          </a:p>
          <a:p>
            <a:pPr>
              <a:buNone/>
            </a:pPr>
            <a:r>
              <a:rPr lang="sv-SE" sz="1400" dirty="0" smtClean="0"/>
              <a:t>	float3 L1			= tubeEnd - pos;</a:t>
            </a:r>
          </a:p>
          <a:p>
            <a:pPr>
              <a:buNone/>
            </a:pPr>
            <a:r>
              <a:rPr lang="sv-SE" sz="1400" dirty="0" smtClean="0"/>
              <a:t>   	float distL0	= length( L0 );</a:t>
            </a:r>
          </a:p>
          <a:p>
            <a:pPr>
              <a:buNone/>
            </a:pPr>
            <a:r>
              <a:rPr lang="sv-SE" sz="1400" dirty="0" smtClean="0"/>
              <a:t>    float distL1	= length( L1 );</a:t>
            </a:r>
          </a:p>
          <a:p>
            <a:pPr>
              <a:buNone/>
            </a:pPr>
            <a:r>
              <a:rPr lang="sv-SE" sz="1400" dirty="0" smtClean="0"/>
              <a:t>    </a:t>
            </a:r>
          </a:p>
          <a:p>
            <a:pPr>
              <a:buNone/>
            </a:pPr>
            <a:r>
              <a:rPr lang="sv-SE" sz="1400" dirty="0" smtClean="0"/>
              <a:t>    float attenuation=1.0/( (distL0*distL1+dot(L0,L1) )*0.5+1.0);</a:t>
            </a:r>
          </a:p>
          <a:p>
            <a:pPr>
              <a:buNone/>
            </a:pPr>
            <a:r>
              <a:rPr lang="sv-SE" sz="1400" dirty="0" smtClean="0"/>
              <a:t>	return(attenuation);</a:t>
            </a:r>
          </a:p>
          <a:p>
            <a:pPr>
              <a:buNone/>
            </a:pPr>
            <a:r>
              <a:rPr lang="sv-SE" sz="1400" dirty="0" smtClean="0"/>
              <a:t>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Tube light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1800" dirty="0" smtClean="0"/>
              <a:t>Representative Point</a:t>
            </a:r>
          </a:p>
          <a:p>
            <a:pPr>
              <a:buNone/>
            </a:pPr>
            <a:r>
              <a:rPr lang="sv-SE" sz="1400" dirty="0" smtClean="0"/>
              <a:t>float3 TubeLightClosestPoint(float3 LightStartPos,float3 LightEndPos,float3 ReflectionVector,float3 WorldPos)</a:t>
            </a:r>
          </a:p>
          <a:p>
            <a:pPr>
              <a:buNone/>
            </a:pPr>
            <a:r>
              <a:rPr lang="sv-SE" sz="1400" dirty="0" smtClean="0"/>
              <a:t>{</a:t>
            </a:r>
          </a:p>
          <a:p>
            <a:pPr>
              <a:buNone/>
            </a:pPr>
            <a:r>
              <a:rPr lang="sv-SE" sz="1400" dirty="0" smtClean="0"/>
              <a:t>	float3 toLightCenter=(LightStartPos+LightEndPos)/2.0f-WorldPos;</a:t>
            </a:r>
          </a:p>
          <a:p>
            <a:pPr>
              <a:buNone/>
            </a:pPr>
            <a:r>
              <a:rPr lang="sv-SE" sz="1400" dirty="0" smtClean="0"/>
              <a:t>	float length=distance(LightStartPos,LightEndPos);</a:t>
            </a:r>
          </a:p>
          <a:p>
            <a:pPr>
              <a:buNone/>
            </a:pPr>
            <a:r>
              <a:rPr lang="sv-SE" sz="1400" dirty="0" smtClean="0"/>
              <a:t>	</a:t>
            </a:r>
          </a:p>
          <a:p>
            <a:pPr>
              <a:buNone/>
            </a:pPr>
            <a:r>
              <a:rPr lang="sv-SE" sz="1400" dirty="0" smtClean="0"/>
              <a:t>	float3 L01=LightEndPos-LightStartPos;</a:t>
            </a:r>
          </a:p>
          <a:p>
            <a:pPr>
              <a:buNone/>
            </a:pPr>
            <a:r>
              <a:rPr lang="sv-SE" sz="1400" dirty="0" smtClean="0"/>
              <a:t>	float3 L0=toLightCenter-0.5f*L01;</a:t>
            </a:r>
          </a:p>
          <a:p>
            <a:pPr>
              <a:buNone/>
            </a:pPr>
            <a:r>
              <a:rPr lang="sv-SE" sz="1400" dirty="0" smtClean="0"/>
              <a:t>	float3 L1=toLightCenter+0.5f*L01;</a:t>
            </a:r>
          </a:p>
          <a:p>
            <a:pPr>
              <a:buNone/>
            </a:pPr>
            <a:r>
              <a:rPr lang="sv-SE" sz="1400" dirty="0" smtClean="0"/>
              <a:t>	</a:t>
            </a:r>
          </a:p>
          <a:p>
            <a:pPr>
              <a:buNone/>
            </a:pPr>
            <a:r>
              <a:rPr lang="sv-SE" sz="1400" dirty="0" smtClean="0"/>
              <a:t>	float a=length*length;</a:t>
            </a:r>
          </a:p>
          <a:p>
            <a:pPr>
              <a:buNone/>
            </a:pPr>
            <a:r>
              <a:rPr lang="sv-SE" sz="1400" dirty="0" smtClean="0"/>
              <a:t>	float b=dot(ReflectionVector,L01);</a:t>
            </a:r>
          </a:p>
          <a:p>
            <a:pPr>
              <a:buNone/>
            </a:pPr>
            <a:r>
              <a:rPr lang="sv-SE" sz="1400" dirty="0" smtClean="0"/>
              <a:t>	float t=saturate(dot(L0,b*ReflectionVector-L01)/(a-b*b));</a:t>
            </a:r>
          </a:p>
          <a:p>
            <a:pPr>
              <a:buNone/>
            </a:pPr>
            <a:r>
              <a:rPr lang="sv-SE" sz="1400" dirty="0" smtClean="0"/>
              <a:t>	</a:t>
            </a:r>
          </a:p>
          <a:p>
            <a:pPr>
              <a:buNone/>
            </a:pPr>
            <a:r>
              <a:rPr lang="sv-SE" sz="1400" dirty="0" smtClean="0"/>
              <a:t>	float3 closestPoint= L0+t*L01;</a:t>
            </a:r>
          </a:p>
          <a:p>
            <a:pPr>
              <a:buNone/>
            </a:pPr>
            <a:r>
              <a:rPr lang="sv-SE" sz="1400" dirty="0" smtClean="0"/>
              <a:t>	return((closestPoint));</a:t>
            </a:r>
          </a:p>
          <a:p>
            <a:pPr>
              <a:buNone/>
            </a:pPr>
            <a:r>
              <a:rPr lang="sv-SE" sz="1400" dirty="0" smtClean="0"/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Tube light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sz="1800" dirty="0" smtClean="0"/>
              <a:t>Energy Conservation</a:t>
            </a:r>
          </a:p>
          <a:p>
            <a:pPr>
              <a:buNone/>
            </a:pPr>
            <a:r>
              <a:rPr lang="sv-SE" sz="1400" dirty="0" smtClean="0"/>
              <a:t>float TubeLightEnergyConservation(float3 LightStartPos,float3 LightEndPos,float3 WorldPos,float roughness)</a:t>
            </a:r>
          </a:p>
          <a:p>
            <a:pPr>
              <a:buNone/>
            </a:pPr>
            <a:r>
              <a:rPr lang="sv-SE" sz="1400" dirty="0" smtClean="0"/>
              <a:t>{</a:t>
            </a:r>
          </a:p>
          <a:p>
            <a:pPr>
              <a:buNone/>
            </a:pPr>
            <a:r>
              <a:rPr lang="sv-SE" sz="1400" dirty="0" smtClean="0"/>
              <a:t>	float a=roughness*roughness;</a:t>
            </a:r>
          </a:p>
          <a:p>
            <a:pPr>
              <a:buNone/>
            </a:pPr>
            <a:r>
              <a:rPr lang="sv-SE" sz="1400" dirty="0" smtClean="0"/>
              <a:t>	float3 toLightCenter=(LightStartPos+LightEndPos)/2.0f-WorldPos;</a:t>
            </a:r>
          </a:p>
          <a:p>
            <a:pPr>
              <a:buNone/>
            </a:pPr>
            <a:r>
              <a:rPr lang="sv-SE" sz="1400" dirty="0" smtClean="0"/>
              <a:t>	float InvDistToLight=rsqrt(dot(toLightCenter,toLightCenter));</a:t>
            </a:r>
          </a:p>
          <a:p>
            <a:pPr>
              <a:buNone/>
            </a:pPr>
            <a:r>
              <a:rPr lang="sv-SE" sz="1400" dirty="0" smtClean="0"/>
              <a:t>	float length=distance(LightStartPos,LightEndPos);</a:t>
            </a:r>
          </a:p>
          <a:p>
            <a:pPr>
              <a:buNone/>
            </a:pPr>
            <a:r>
              <a:rPr lang="sv-SE" sz="1400" dirty="0" smtClean="0"/>
              <a:t>	float LineAngle=saturate(length*InvDistToLight);</a:t>
            </a:r>
          </a:p>
          <a:p>
            <a:pPr>
              <a:buNone/>
            </a:pPr>
            <a:r>
              <a:rPr lang="sv-SE" sz="1400" dirty="0" smtClean="0"/>
              <a:t>	float LobeEnergy=a/saturate(a+0.5*LineAngle);</a:t>
            </a:r>
          </a:p>
          <a:p>
            <a:pPr>
              <a:buNone/>
            </a:pPr>
            <a:r>
              <a:rPr lang="sv-SE" sz="1400" dirty="0" smtClean="0"/>
              <a:t>	return(LobeEnergy);</a:t>
            </a:r>
          </a:p>
          <a:p>
            <a:pPr>
              <a:buNone/>
            </a:pPr>
            <a:r>
              <a:rPr lang="sv-SE" sz="1400" dirty="0" smtClean="0"/>
              <a:t>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Tube light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sz="1200" dirty="0" smtClean="0"/>
              <a:t>float3 lightVector=SphereLightPosition[i]-input.WorldPos;</a:t>
            </a:r>
          </a:p>
          <a:p>
            <a:pPr>
              <a:buNone/>
            </a:pPr>
            <a:r>
              <a:rPr lang="sv-SE" sz="1200" dirty="0" smtClean="0">
                <a:solidFill>
                  <a:srgbClr val="C00000"/>
                </a:solidFill>
              </a:rPr>
              <a:t>float3 l=TubeLightClosestPoint(TubeLightStartPosition[i],TubeLightEndPosition[i],reflectionVector,input.WorldPos);</a:t>
            </a:r>
          </a:p>
          <a:p>
            <a:pPr>
              <a:buNone/>
            </a:pPr>
            <a:r>
              <a:rPr lang="sv-SE" sz="1200" dirty="0" smtClean="0">
                <a:solidFill>
                  <a:srgbClr val="C00000"/>
                </a:solidFill>
              </a:rPr>
              <a:t>Float Energy=TubeLightEnergyConservation(TubeLightStartPosition[i],TubeLightEndPosition[i],input.WorldPos,roughness);</a:t>
            </a:r>
          </a:p>
          <a:p>
            <a:pPr>
              <a:buNone/>
            </a:pPr>
            <a:r>
              <a:rPr lang="sv-SE" sz="1200" dirty="0" smtClean="0">
                <a:solidFill>
                  <a:srgbClr val="C00000"/>
                </a:solidFill>
              </a:rPr>
              <a:t>Energy*=SphereLightEnergyConservation(l,TubeLightRadius[i],roughness);</a:t>
            </a:r>
          </a:p>
          <a:p>
            <a:pPr>
              <a:buNone/>
            </a:pPr>
            <a:r>
              <a:rPr lang="sv-SE" sz="1200" dirty="0" smtClean="0">
                <a:solidFill>
                  <a:srgbClr val="C00000"/>
                </a:solidFill>
              </a:rPr>
              <a:t>float3 L=SphereLightClosestPoint(l,normalize(reflectionVector),TubeLightRadius[i]);</a:t>
            </a:r>
          </a:p>
          <a:p>
            <a:pPr>
              <a:buNone/>
            </a:pPr>
            <a:r>
              <a:rPr lang="sv-SE" sz="1200" dirty="0" smtClean="0"/>
              <a:t>		</a:t>
            </a:r>
          </a:p>
          <a:p>
            <a:pPr>
              <a:buNone/>
            </a:pPr>
            <a:r>
              <a:rPr lang="sv-SE" sz="1200" dirty="0" smtClean="0"/>
              <a:t>float attenuation=CalcTubeAttenuation(TubeLightStartPosition[i],TubeLightEndPosition[i],input.WorldPos);</a:t>
            </a:r>
          </a:p>
          <a:p>
            <a:pPr>
              <a:buNone/>
            </a:pPr>
            <a:r>
              <a:rPr lang="sv-SE" sz="1200" dirty="0" smtClean="0"/>
              <a:t>		</a:t>
            </a:r>
          </a:p>
          <a:p>
            <a:pPr>
              <a:buNone/>
            </a:pPr>
            <a:r>
              <a:rPr lang="sv-SE" sz="1200" dirty="0" smtClean="0"/>
              <a:t>L=normalize(L);</a:t>
            </a:r>
          </a:p>
          <a:p>
            <a:pPr>
              <a:buNone/>
            </a:pPr>
            <a:endParaRPr lang="sv-SE" sz="1200" dirty="0" smtClean="0"/>
          </a:p>
          <a:p>
            <a:pPr>
              <a:buNone/>
            </a:pPr>
            <a:r>
              <a:rPr lang="sv-SE" sz="1200" dirty="0" smtClean="0"/>
              <a:t>float3 VplusL=(L+v);</a:t>
            </a:r>
          </a:p>
          <a:p>
            <a:pPr>
              <a:buNone/>
            </a:pPr>
            <a:r>
              <a:rPr lang="sv-SE" sz="1200" dirty="0" smtClean="0"/>
              <a:t>float3 halfVec=normalize(VplusL);</a:t>
            </a:r>
          </a:p>
          <a:p>
            <a:pPr>
              <a:buNone/>
            </a:pPr>
            <a:r>
              <a:rPr lang="sv-SE" sz="1200" dirty="0" smtClean="0"/>
              <a:t>float NdotL=CalcTubeNdotL(TubeLightStartPosition[i],TubeLightEndPosition[i],input.WorldPos,input.Normal);</a:t>
            </a:r>
          </a:p>
          <a:p>
            <a:pPr>
              <a:buNone/>
            </a:pPr>
            <a:r>
              <a:rPr lang="sv-SE" sz="1200" dirty="0" smtClean="0"/>
              <a:t>float HdotN=saturate(dot(halfVec,input.Normal));</a:t>
            </a:r>
          </a:p>
          <a:p>
            <a:pPr>
              <a:buNone/>
            </a:pPr>
            <a:r>
              <a:rPr lang="sv-SE" sz="1200" dirty="0" smtClean="0"/>
              <a:t>		</a:t>
            </a:r>
          </a:p>
          <a:p>
            <a:pPr>
              <a:buNone/>
            </a:pPr>
            <a:r>
              <a:rPr lang="sv-SE" sz="1200" dirty="0" smtClean="0"/>
              <a:t>float4 F=Fresnel(substance,L,halfVec);</a:t>
            </a:r>
          </a:p>
          <a:p>
            <a:pPr>
              <a:buNone/>
            </a:pPr>
            <a:r>
              <a:rPr lang="sv-SE" sz="1200" dirty="0" smtClean="0"/>
              <a:t>float D=D_GGX(HdotN,roughness);</a:t>
            </a:r>
          </a:p>
          <a:p>
            <a:pPr>
              <a:buNone/>
            </a:pPr>
            <a:r>
              <a:rPr lang="sv-SE" sz="1200" dirty="0" smtClean="0"/>
              <a:t>float V=V_SchlickforGGX(roughness,NdotV,NdotL);</a:t>
            </a:r>
          </a:p>
          <a:p>
            <a:pPr>
              <a:buNone/>
            </a:pPr>
            <a:r>
              <a:rPr lang="sv-SE" sz="1200" dirty="0" smtClean="0"/>
              <a:t>		</a:t>
            </a:r>
          </a:p>
          <a:p>
            <a:pPr>
              <a:buNone/>
            </a:pPr>
            <a:r>
              <a:rPr lang="sv-SE" sz="1200" dirty="0" smtClean="0"/>
              <a:t>lightColor+=((AO*D*V*F*NdotL*Energy)+(1-F)/3.14159*NdotL*diffuseColor)*TubeLightColors[i]*attenuation;</a:t>
            </a:r>
            <a:r>
              <a:rPr lang="sv-SE" sz="1400" dirty="0" smtClean="0"/>
              <a:t>	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Disc light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sv-SE" sz="2400" dirty="0" smtClean="0"/>
              <a:t>Energy Conservation for Disc light is not correct, But then again neither is the one in frostbite 3 so we are in good company </a:t>
            </a:r>
            <a:r>
              <a:rPr lang="sv-SE" sz="2400" dirty="0" smtClean="0">
                <a:sym typeface="Wingdings" pitchFamily="2" charset="2"/>
              </a:rPr>
              <a:t></a:t>
            </a:r>
            <a:r>
              <a:rPr lang="sv-SE" sz="1400" dirty="0" smtClean="0"/>
              <a:t>	</a:t>
            </a:r>
          </a:p>
          <a:p>
            <a:pPr>
              <a:buNone/>
            </a:pPr>
            <a:r>
              <a:rPr lang="sv-SE" sz="1400" dirty="0" smtClean="0"/>
              <a:t>float3 DiscLightClosestPoint(float3 LightVector,float3 ReflectionVector,float DiscRadius,float3 DiscNormal)</a:t>
            </a:r>
          </a:p>
          <a:p>
            <a:pPr>
              <a:buNone/>
            </a:pPr>
            <a:r>
              <a:rPr lang="sv-SE" sz="1400" dirty="0" smtClean="0"/>
              <a:t>{</a:t>
            </a:r>
          </a:p>
          <a:p>
            <a:pPr>
              <a:buNone/>
            </a:pPr>
            <a:r>
              <a:rPr lang="sv-SE" sz="1400" dirty="0" smtClean="0"/>
              <a:t>	DiscNormal=normalize(DiscNormal);</a:t>
            </a:r>
          </a:p>
          <a:p>
            <a:pPr>
              <a:buNone/>
            </a:pPr>
            <a:r>
              <a:rPr lang="sv-SE" sz="1400" dirty="0" smtClean="0"/>
              <a:t>	ReflectionVector=normalize(ReflectionVector);</a:t>
            </a:r>
          </a:p>
          <a:p>
            <a:pPr>
              <a:buNone/>
            </a:pPr>
            <a:r>
              <a:rPr lang="sv-SE" sz="1400" dirty="0" smtClean="0"/>
              <a:t>	float D= dot(LightVector,DiscNormal);</a:t>
            </a:r>
          </a:p>
          <a:p>
            <a:pPr>
              <a:buNone/>
            </a:pPr>
            <a:r>
              <a:rPr lang="sv-SE" sz="1400" dirty="0" smtClean="0"/>
              <a:t>	</a:t>
            </a:r>
          </a:p>
          <a:p>
            <a:pPr>
              <a:buNone/>
            </a:pPr>
            <a:r>
              <a:rPr lang="sv-SE" sz="1400" dirty="0" smtClean="0"/>
              <a:t>	float denom=dot(DiscNormal,ReflectionVector);</a:t>
            </a:r>
          </a:p>
          <a:p>
            <a:pPr>
              <a:buNone/>
            </a:pPr>
            <a:endParaRPr lang="sv-SE" sz="1400" dirty="0" smtClean="0"/>
          </a:p>
          <a:p>
            <a:pPr>
              <a:buNone/>
            </a:pPr>
            <a:r>
              <a:rPr lang="sv-SE" sz="1400" dirty="0" smtClean="0"/>
              <a:t>	float t=(D-dot(DiscNormal,float3(0,0,0)))/denom;</a:t>
            </a:r>
          </a:p>
          <a:p>
            <a:pPr>
              <a:buNone/>
            </a:pPr>
            <a:r>
              <a:rPr lang="sv-SE" sz="1400" dirty="0" smtClean="0"/>
              <a:t>	</a:t>
            </a:r>
          </a:p>
          <a:p>
            <a:pPr>
              <a:buNone/>
            </a:pPr>
            <a:r>
              <a:rPr lang="sv-SE" sz="1400" dirty="0" smtClean="0"/>
              <a:t>	float3 posOnPlane=float3(0,0,0)+t*ReflectionVector;</a:t>
            </a:r>
          </a:p>
          <a:p>
            <a:pPr>
              <a:buNone/>
            </a:pPr>
            <a:r>
              <a:rPr lang="sv-SE" sz="1400" dirty="0" smtClean="0"/>
              <a:t>	float3 dirToDisc=posOnPlane-LightVector;</a:t>
            </a:r>
          </a:p>
          <a:p>
            <a:pPr>
              <a:buNone/>
            </a:pPr>
            <a:r>
              <a:rPr lang="sv-SE" sz="1400" dirty="0" smtClean="0"/>
              <a:t>	float3 closestPoint=LightVector+normalize(dirToDisc)*min(length(dirToDisc),DiscRadius);</a:t>
            </a:r>
          </a:p>
          <a:p>
            <a:pPr>
              <a:buNone/>
            </a:pPr>
            <a:r>
              <a:rPr lang="sv-SE" sz="1400" dirty="0" smtClean="0"/>
              <a:t>	</a:t>
            </a:r>
          </a:p>
          <a:p>
            <a:pPr>
              <a:buNone/>
            </a:pPr>
            <a:r>
              <a:rPr lang="sv-SE" sz="1400" dirty="0" smtClean="0"/>
              <a:t>	return((closestPoint));</a:t>
            </a:r>
          </a:p>
          <a:p>
            <a:pPr>
              <a:buNone/>
            </a:pPr>
            <a:r>
              <a:rPr lang="sv-SE" sz="1400" dirty="0" smtClean="0"/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Disc light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sz="1400" dirty="0" smtClean="0"/>
              <a:t>float DiscLightEnergyConservation(float3 toLightCenter,float Radius,float roughness,float3 DiscNormal)</a:t>
            </a:r>
          </a:p>
          <a:p>
            <a:pPr>
              <a:buNone/>
            </a:pPr>
            <a:r>
              <a:rPr lang="sv-SE" sz="1400" dirty="0" smtClean="0"/>
              <a:t>{</a:t>
            </a:r>
          </a:p>
          <a:p>
            <a:pPr>
              <a:buNone/>
            </a:pPr>
            <a:r>
              <a:rPr lang="sv-SE" sz="1400" dirty="0" smtClean="0"/>
              <a:t>	float a=roughness*roughness;</a:t>
            </a:r>
          </a:p>
          <a:p>
            <a:pPr>
              <a:buNone/>
            </a:pPr>
            <a:r>
              <a:rPr lang="sv-SE" sz="1400" dirty="0" smtClean="0"/>
              <a:t>	float InvDistToLight= rsqrt(dot(toLightCenter,toLightCenter));</a:t>
            </a:r>
          </a:p>
          <a:p>
            <a:pPr>
              <a:buNone/>
            </a:pPr>
            <a:r>
              <a:rPr lang="sv-SE" sz="1400" dirty="0" smtClean="0"/>
              <a:t>	float SphereAngle=saturate((Radius*InvDistToLight)*saturate(dot(DiscNormal,normalize(toLightCenter))));</a:t>
            </a:r>
          </a:p>
          <a:p>
            <a:pPr>
              <a:buNone/>
            </a:pPr>
            <a:r>
              <a:rPr lang="sv-SE" sz="1400" dirty="0" smtClean="0"/>
              <a:t>	float norm=a/saturate(a+0.5*SphereAngle);</a:t>
            </a:r>
          </a:p>
          <a:p>
            <a:pPr>
              <a:buNone/>
            </a:pPr>
            <a:r>
              <a:rPr lang="sv-SE" sz="1400" dirty="0" smtClean="0"/>
              <a:t>	return(norm*norm);</a:t>
            </a:r>
          </a:p>
          <a:p>
            <a:pPr>
              <a:buNone/>
            </a:pPr>
            <a:r>
              <a:rPr lang="sv-SE" sz="1400" dirty="0" smtClean="0"/>
              <a:t>}</a:t>
            </a:r>
          </a:p>
          <a:p>
            <a:pPr>
              <a:buNone/>
            </a:pPr>
            <a:endParaRPr lang="sv-SE" sz="14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Specular Distribution Function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890111"/>
            <a:ext cx="8715375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Disc light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sv-SE" sz="1400" dirty="0" smtClean="0"/>
              <a:t>float3 lightVector=DiscLightPosition[i]-input.WorldPos;</a:t>
            </a:r>
          </a:p>
          <a:p>
            <a:pPr>
              <a:buNone/>
            </a:pPr>
            <a:r>
              <a:rPr lang="sv-SE" sz="1400" dirty="0" smtClean="0"/>
              <a:t>float3 lightDirection=DiscLightDirection[i];</a:t>
            </a:r>
          </a:p>
          <a:p>
            <a:pPr>
              <a:buNone/>
            </a:pPr>
            <a:r>
              <a:rPr lang="sv-SE" sz="1400" dirty="0" smtClean="0"/>
              <a:t>float3 l=DiscLightClosestPoint(lightVector,normalize(reflectionVector),DiscLightRadius[i],lightDirection);</a:t>
            </a:r>
          </a:p>
          <a:p>
            <a:pPr>
              <a:buNone/>
            </a:pPr>
            <a:r>
              <a:rPr lang="sv-SE" sz="1400" dirty="0" smtClean="0"/>
              <a:t>float Energy=DiscLightEnergyConservation(lightVector,DiscLightRadius[i],roughness,lightDirection);</a:t>
            </a:r>
          </a:p>
          <a:p>
            <a:pPr>
              <a:buNone/>
            </a:pPr>
            <a:r>
              <a:rPr lang="sv-SE" sz="1400" dirty="0" smtClean="0"/>
              <a:t>		</a:t>
            </a:r>
          </a:p>
          <a:p>
            <a:pPr>
              <a:buNone/>
            </a:pPr>
            <a:r>
              <a:rPr lang="sv-SE" sz="1400" dirty="0" smtClean="0">
                <a:solidFill>
                  <a:srgbClr val="C00000"/>
                </a:solidFill>
              </a:rPr>
              <a:t>float3 l2=DiscLightClosestPoint(lightVector,normalize(input.Normal),DiscLightRadius[i],lightDirection);</a:t>
            </a:r>
          </a:p>
          <a:p>
            <a:pPr>
              <a:buNone/>
            </a:pPr>
            <a:r>
              <a:rPr lang="sv-SE" sz="1400" dirty="0" smtClean="0"/>
              <a:t>float attenuation=1/(length(l2)*length(l2));</a:t>
            </a:r>
          </a:p>
          <a:p>
            <a:pPr>
              <a:buNone/>
            </a:pPr>
            <a:r>
              <a:rPr lang="sv-SE" sz="1400" dirty="0" smtClean="0"/>
              <a:t>float angleDot=dot(normalize(l2),normalize(lightDirection));</a:t>
            </a:r>
          </a:p>
          <a:p>
            <a:pPr>
              <a:buNone/>
            </a:pPr>
            <a:endParaRPr lang="sv-SE" sz="1400" dirty="0" smtClean="0"/>
          </a:p>
          <a:p>
            <a:pPr>
              <a:buNone/>
            </a:pPr>
            <a:r>
              <a:rPr lang="sv-SE" sz="1400" dirty="0" smtClean="0"/>
              <a:t>float angleAttenuation= saturate(smoothstep(DiscLightOuterAngle[i],DiscLightInnerAngle[i],angleDot));</a:t>
            </a:r>
          </a:p>
          <a:p>
            <a:pPr>
              <a:buNone/>
            </a:pPr>
            <a:r>
              <a:rPr lang="sv-SE" sz="1400" dirty="0" smtClean="0"/>
              <a:t>attenuation*=angleAttenuation;</a:t>
            </a:r>
          </a:p>
          <a:p>
            <a:pPr>
              <a:buNone/>
            </a:pPr>
            <a:endParaRPr lang="sv-SE" sz="1400" dirty="0" smtClean="0"/>
          </a:p>
          <a:p>
            <a:pPr>
              <a:buNone/>
            </a:pPr>
            <a:r>
              <a:rPr lang="sv-SE" sz="1400" dirty="0" smtClean="0"/>
              <a:t>float3 L=normalize(l);</a:t>
            </a:r>
          </a:p>
          <a:p>
            <a:pPr>
              <a:buNone/>
            </a:pPr>
            <a:r>
              <a:rPr lang="sv-SE" sz="1400" dirty="0" smtClean="0"/>
              <a:t>float3 VplusL=(L+v);</a:t>
            </a:r>
          </a:p>
          <a:p>
            <a:pPr>
              <a:buNone/>
            </a:pPr>
            <a:r>
              <a:rPr lang="sv-SE" sz="1400" dirty="0" smtClean="0"/>
              <a:t>float3 halfVec=normalize(VplusL);</a:t>
            </a:r>
          </a:p>
          <a:p>
            <a:pPr>
              <a:buNone/>
            </a:pPr>
            <a:r>
              <a:rPr lang="sv-SE" sz="1400" dirty="0" smtClean="0">
                <a:solidFill>
                  <a:srgbClr val="C00000"/>
                </a:solidFill>
              </a:rPr>
              <a:t>float NdotL=saturate(dot(input.Normal,normalize(l2)));</a:t>
            </a:r>
          </a:p>
          <a:p>
            <a:pPr>
              <a:buNone/>
            </a:pPr>
            <a:endParaRPr lang="sv-SE" sz="1400" dirty="0" smtClean="0"/>
          </a:p>
          <a:p>
            <a:pPr>
              <a:buNone/>
            </a:pPr>
            <a:r>
              <a:rPr lang="sv-SE" sz="1400" dirty="0" smtClean="0"/>
              <a:t>float HdotN=saturate(dot(halfVec,input.Normal));</a:t>
            </a:r>
          </a:p>
          <a:p>
            <a:pPr>
              <a:buNone/>
            </a:pPr>
            <a:r>
              <a:rPr lang="sv-SE" sz="1400" dirty="0" smtClean="0"/>
              <a:t>float4 F=Fresnel(substance,L,halfVec);</a:t>
            </a:r>
          </a:p>
          <a:p>
            <a:pPr>
              <a:buNone/>
            </a:pPr>
            <a:r>
              <a:rPr lang="sv-SE" sz="1400" dirty="0" smtClean="0"/>
              <a:t>float D=D_GGX(HdotN,roughness);</a:t>
            </a:r>
          </a:p>
          <a:p>
            <a:pPr>
              <a:buNone/>
            </a:pPr>
            <a:r>
              <a:rPr lang="sv-SE" sz="1400" dirty="0" smtClean="0"/>
              <a:t>float V=V_SchlickforGGX(roughness,NdotV,NdotL);</a:t>
            </a:r>
          </a:p>
          <a:p>
            <a:pPr>
              <a:buNone/>
            </a:pPr>
            <a:r>
              <a:rPr lang="sv-SE" sz="1400" dirty="0" smtClean="0"/>
              <a:t>lightColor+=((AO*D*V*F*NdotL*Energy)+(1-F)/3.14159*NdotL*diffuseColor)*DiscLightColors[i]*attenuation;	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Ending	</a:t>
            </a:r>
            <a:endParaRPr lang="sv-SE" dirty="0"/>
          </a:p>
        </p:txBody>
      </p:sp>
      <p:sp>
        <p:nvSpPr>
          <p:cNvPr id="5" name="Platshållare för innehåll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Full source code package exist on server</a:t>
            </a:r>
          </a:p>
          <a:p>
            <a:r>
              <a:rPr lang="sv-SE" dirty="0" smtClean="0"/>
              <a:t>But lacks content that is properly authored so had to test each part in isolation.</a:t>
            </a:r>
          </a:p>
          <a:p>
            <a:endParaRPr lang="sv-SE" dirty="0" smtClean="0"/>
          </a:p>
          <a:p>
            <a:r>
              <a:rPr lang="sv-SE" dirty="0" smtClean="0"/>
              <a:t>But you dont need to copy code from this powerpoint.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Function (Shadowing/Masking)</a:t>
            </a:r>
            <a:endParaRPr lang="sv-SE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890111"/>
            <a:ext cx="8715375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Visibillity Funktion</a:t>
            </a:r>
            <a:endParaRPr lang="sv-SE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890111"/>
            <a:ext cx="8715375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Current Distribution Function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Modified Blinn Phong</a:t>
            </a:r>
          </a:p>
          <a:p>
            <a:endParaRPr lang="sv-SE" dirty="0" smtClean="0"/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Normalized Blinn Phong</a:t>
            </a:r>
          </a:p>
          <a:p>
            <a:endParaRPr lang="sv-SE" dirty="0" smtClean="0"/>
          </a:p>
          <a:p>
            <a:endParaRPr lang="sv-SE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628800"/>
            <a:ext cx="61722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3645024"/>
            <a:ext cx="3233737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Current Distribution Function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Approximated Normalization</a:t>
            </a:r>
          </a:p>
          <a:p>
            <a:endParaRPr lang="sv-SE" dirty="0" smtClean="0"/>
          </a:p>
          <a:p>
            <a:endParaRPr lang="sv-SE" dirty="0" smtClean="0"/>
          </a:p>
          <a:p>
            <a:endParaRPr lang="sv-SE" dirty="0" smtClean="0"/>
          </a:p>
          <a:p>
            <a:r>
              <a:rPr lang="sv-SE" dirty="0" smtClean="0"/>
              <a:t>Current Formula</a:t>
            </a:r>
          </a:p>
          <a:p>
            <a:endParaRPr lang="sv-S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340768"/>
            <a:ext cx="1497012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3861048"/>
            <a:ext cx="3816424" cy="184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GGX a new Distribution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Trowbridge-Reitz (GGX)</a:t>
            </a:r>
          </a:p>
          <a:p>
            <a:pPr lvl="1"/>
            <a:r>
              <a:rPr lang="en-US" dirty="0" smtClean="0"/>
              <a:t>Fairly cheap</a:t>
            </a:r>
          </a:p>
          <a:p>
            <a:pPr lvl="1"/>
            <a:r>
              <a:rPr lang="en-US" dirty="0" smtClean="0"/>
              <a:t>Longer tail looks much more natural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691680" y="2800586"/>
            <a:ext cx="2430049" cy="2574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953001" y="2804388"/>
            <a:ext cx="2355303" cy="25711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63688" y="5301208"/>
            <a:ext cx="2769381" cy="76944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GGX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0" y="5445224"/>
            <a:ext cx="2769381" cy="70788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-Roman-DTC"/>
              </a:rPr>
              <a:t>Blinn-Phong</a:t>
            </a:r>
            <a:endParaRPr lang="en-US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-Roman-DTC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035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13879</TotalTime>
  <Words>986</Words>
  <Application>Microsoft Office PowerPoint</Application>
  <PresentationFormat>Bildspel på skärmen (4:3)</PresentationFormat>
  <Paragraphs>393</Paragraphs>
  <Slides>41</Slides>
  <Notes>28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41</vt:i4>
      </vt:variant>
    </vt:vector>
  </HeadingPairs>
  <TitlesOfParts>
    <vt:vector size="43" baseType="lpstr">
      <vt:lpstr>Office-tema</vt:lpstr>
      <vt:lpstr>Equation</vt:lpstr>
      <vt:lpstr>GGX &amp; AreaLights</vt:lpstr>
      <vt:lpstr>Physically based Basics – MicroFacet BRDF</vt:lpstr>
      <vt:lpstr>Fresnel</vt:lpstr>
      <vt:lpstr>Specular Distribution Function</vt:lpstr>
      <vt:lpstr>Geometry Function (Shadowing/Masking)</vt:lpstr>
      <vt:lpstr>Visibillity Funktion</vt:lpstr>
      <vt:lpstr>Current Distribution Function</vt:lpstr>
      <vt:lpstr>Current Distribution Function</vt:lpstr>
      <vt:lpstr>GGX a new Distribution function</vt:lpstr>
      <vt:lpstr>GGX</vt:lpstr>
      <vt:lpstr>GGX Source</vt:lpstr>
      <vt:lpstr>Geometry Functions</vt:lpstr>
      <vt:lpstr>Visibility function</vt:lpstr>
      <vt:lpstr>Visibillity Source</vt:lpstr>
      <vt:lpstr>Extras PI and hotness remapping</vt:lpstr>
      <vt:lpstr>Metalness</vt:lpstr>
      <vt:lpstr>IBL</vt:lpstr>
      <vt:lpstr>Pre convolved mipmaps to match roughness</vt:lpstr>
      <vt:lpstr>Old</vt:lpstr>
      <vt:lpstr>IBL GGX</vt:lpstr>
      <vt:lpstr>Epic solves fresnel with lookup table</vt:lpstr>
      <vt:lpstr>IBL GGX LYS</vt:lpstr>
      <vt:lpstr>IBL GGX LYS</vt:lpstr>
      <vt:lpstr>IBL GGX LYS</vt:lpstr>
      <vt:lpstr>IBL GGX LYS Base code</vt:lpstr>
      <vt:lpstr>IBL GGX LYS lookup code</vt:lpstr>
      <vt:lpstr>Area Lights Why ?</vt:lpstr>
      <vt:lpstr>Not reflection just specular !</vt:lpstr>
      <vt:lpstr>Mer naturliga ljus</vt:lpstr>
      <vt:lpstr>Mer naturliga ljus</vt:lpstr>
      <vt:lpstr>Area Lights</vt:lpstr>
      <vt:lpstr>Sphere light</vt:lpstr>
      <vt:lpstr>Sphere light</vt:lpstr>
      <vt:lpstr>Tube light</vt:lpstr>
      <vt:lpstr>Tube light</vt:lpstr>
      <vt:lpstr>Tube light</vt:lpstr>
      <vt:lpstr>Tube light</vt:lpstr>
      <vt:lpstr>Disc light</vt:lpstr>
      <vt:lpstr>Disc light</vt:lpstr>
      <vt:lpstr>Disc light</vt:lpstr>
      <vt:lpstr>Ending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Heeej</dc:title>
  <dc:creator>Kostas Gialitakis</dc:creator>
  <cp:lastModifiedBy>awes4</cp:lastModifiedBy>
  <cp:revision>731</cp:revision>
  <dcterms:created xsi:type="dcterms:W3CDTF">2009-06-24T07:23:26Z</dcterms:created>
  <dcterms:modified xsi:type="dcterms:W3CDTF">2015-09-23T05:59:44Z</dcterms:modified>
</cp:coreProperties>
</file>